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PT Sans Narrow"/>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TSansNarrow-bold.fntdata"/><Relationship Id="rId14" Type="http://schemas.openxmlformats.org/officeDocument/2006/relationships/slide" Target="slides/slide9.xml"/><Relationship Id="rId36" Type="http://schemas.openxmlformats.org/officeDocument/2006/relationships/font" Target="fonts/PTSansNarrow-regular.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6d1dbd1f1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6d1dbd1f1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f65b6854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f65b6854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6d1dbd04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6d1dbd04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6d1dbd04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6d1dbd04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 problem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6d1dbd1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6d1dbd1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6d1dbd1f1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6d1dbd1f1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6d1dbd1f1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6d1dbd1f1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6d1dbd04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6d1dbd04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6d1dbd04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6d1dbd04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6d1dbd04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6d1dbd04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 problem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6d1dbd1f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6d1dbd1f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6d1dbd04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6d1dbd04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 problem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6d1dbd04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6d1dbd04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6d1dbd04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6d1dbd04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6d1dbd1f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6d1dbd1f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6d1dbd1f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6d1dbd1f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6d1dbd1f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6d1dbd1f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a name, robby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86d1dbd1f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6d1dbd1f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6d1dbd1f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6d1dbd1f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6d1dbd1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6d1dbd1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6d1dbd04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6d1dbd0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6d1dbd04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6d1dbd04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86d1dbd04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6d1dbd04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6d1dbd04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6d1dbd04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 u so excited for the bonus puzzle?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d1dbd04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6d1dbd04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6d1dbd04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6d1dbd04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f65b6854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f65b6854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6d1dbd04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6d1dbd04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6d1dbd04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6d1dbd04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Day 9: Diagrams </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August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Grey’s Class</a:t>
            </a:r>
            <a:endParaRPr/>
          </a:p>
        </p:txBody>
      </p:sp>
      <p:sp>
        <p:nvSpPr>
          <p:cNvPr id="142" name="Google Shape;142;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Grey’s class has 35 students. 15 of them play piano, and 12 play the violin. If there are 15 students who do not play the piano or violin, how many students play both? </a:t>
            </a:r>
            <a:endParaRPr/>
          </a:p>
        </p:txBody>
      </p:sp>
      <p:sp>
        <p:nvSpPr>
          <p:cNvPr id="143" name="Google Shape;143;p22"/>
          <p:cNvSpPr/>
          <p:nvPr/>
        </p:nvSpPr>
        <p:spPr>
          <a:xfrm>
            <a:off x="252712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a:off x="403935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Grey’s Class</a:t>
            </a:r>
            <a:endParaRPr/>
          </a:p>
        </p:txBody>
      </p:sp>
      <p:sp>
        <p:nvSpPr>
          <p:cNvPr id="150" name="Google Shape;150;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Grey’s class has 35 students. 14 of them have been to Europe, and 13 have been to Asia. If 20 students have not been to either, how many students have been to both?</a:t>
            </a:r>
            <a:endParaRPr/>
          </a:p>
        </p:txBody>
      </p:sp>
      <p:sp>
        <p:nvSpPr>
          <p:cNvPr id="151" name="Google Shape;151;p23"/>
          <p:cNvSpPr/>
          <p:nvPr/>
        </p:nvSpPr>
        <p:spPr>
          <a:xfrm>
            <a:off x="252712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a:off x="403935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Counting Cont.</a:t>
            </a:r>
            <a:endParaRPr/>
          </a:p>
        </p:txBody>
      </p:sp>
      <p:sp>
        <p:nvSpPr>
          <p:cNvPr id="158" name="Google Shape;158;p2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the 30 students, 14 are boys. There are 13 students total with a pet, and 6 of these are boys. How many girls in the homeroom do not have a pet?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9" name="Google Shape;159;p24"/>
          <p:cNvSpPr/>
          <p:nvPr/>
        </p:nvSpPr>
        <p:spPr>
          <a:xfrm>
            <a:off x="2515350" y="23484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4"/>
          <p:cNvSpPr/>
          <p:nvPr/>
        </p:nvSpPr>
        <p:spPr>
          <a:xfrm>
            <a:off x="4039350" y="23484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College Classes</a:t>
            </a:r>
            <a:endParaRPr/>
          </a:p>
        </p:txBody>
      </p:sp>
      <p:sp>
        <p:nvSpPr>
          <p:cNvPr id="166" name="Google Shape;166;p2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rgbClr val="FFFFFF"/>
                </a:highlight>
              </a:rPr>
              <a:t>Alice interviewed 150 students and found 85 were registered for a Math Class, 70 were registered for an English class, and 50 were registered for both a Math and English class.</a:t>
            </a:r>
            <a:endParaRPr sz="1400">
              <a:highlight>
                <a:srgbClr val="FFFFFF"/>
              </a:highlight>
            </a:endParaRPr>
          </a:p>
          <a:p>
            <a:pPr indent="0" lvl="0" marL="0" rtl="0" algn="l">
              <a:spcBef>
                <a:spcPts val="1600"/>
              </a:spcBef>
              <a:spcAft>
                <a:spcPts val="0"/>
              </a:spcAft>
              <a:buNone/>
            </a:pPr>
            <a:r>
              <a:rPr lang="en" sz="1400">
                <a:highlight>
                  <a:srgbClr val="FFFFFF"/>
                </a:highlight>
              </a:rPr>
              <a:t>a) How many signed up only for a Math Class?</a:t>
            </a:r>
            <a:endParaRPr sz="1400">
              <a:highlight>
                <a:srgbClr val="FFFFFF"/>
              </a:highlight>
            </a:endParaRPr>
          </a:p>
          <a:p>
            <a:pPr indent="0" lvl="0" marL="0" rtl="0" algn="l">
              <a:spcBef>
                <a:spcPts val="1600"/>
              </a:spcBef>
              <a:spcAft>
                <a:spcPts val="0"/>
              </a:spcAft>
              <a:buNone/>
            </a:pPr>
            <a:r>
              <a:rPr lang="en" sz="1400">
                <a:highlight>
                  <a:srgbClr val="FFFFFF"/>
                </a:highlight>
              </a:rPr>
              <a:t>b) How many signed up only for an English Class?</a:t>
            </a:r>
            <a:endParaRPr sz="1400">
              <a:highlight>
                <a:srgbClr val="FFFFFF"/>
              </a:highlight>
            </a:endParaRPr>
          </a:p>
          <a:p>
            <a:pPr indent="0" lvl="0" marL="0" rtl="0" algn="l">
              <a:spcBef>
                <a:spcPts val="1600"/>
              </a:spcBef>
              <a:spcAft>
                <a:spcPts val="0"/>
              </a:spcAft>
              <a:buNone/>
            </a:pPr>
            <a:r>
              <a:rPr lang="en" sz="1400">
                <a:highlight>
                  <a:srgbClr val="FFFFFF"/>
                </a:highlight>
              </a:rPr>
              <a:t>c) How many did not sign up for a Math or English Class?</a:t>
            </a:r>
            <a:endParaRPr sz="1400">
              <a:highlight>
                <a:srgbClr val="FFFFFF"/>
              </a:highlight>
            </a:endParaRPr>
          </a:p>
          <a:p>
            <a:pPr indent="0" lvl="0" marL="0" rtl="0" algn="l">
              <a:spcBef>
                <a:spcPts val="1600"/>
              </a:spcBef>
              <a:spcAft>
                <a:spcPts val="1600"/>
              </a:spcAft>
              <a:buNone/>
            </a:pPr>
            <a:r>
              <a:t/>
            </a:r>
            <a:endParaRPr sz="1400"/>
          </a:p>
        </p:txBody>
      </p:sp>
      <p:sp>
        <p:nvSpPr>
          <p:cNvPr id="167" name="Google Shape;167;p25"/>
          <p:cNvSpPr/>
          <p:nvPr/>
        </p:nvSpPr>
        <p:spPr>
          <a:xfrm>
            <a:off x="6093425" y="2483475"/>
            <a:ext cx="1676700" cy="1289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7080248" y="2483475"/>
            <a:ext cx="1676700" cy="1289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Triple Venn Diagrams</a:t>
            </a:r>
            <a:endParaRPr/>
          </a:p>
        </p:txBody>
      </p:sp>
      <p:sp>
        <p:nvSpPr>
          <p:cNvPr id="174" name="Google Shape;174;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 far, we’ve mostly been working with Venn Diagrams that have two circles. Let’s see what happens when we add another one in...</a:t>
            </a:r>
            <a:endParaRPr/>
          </a:p>
        </p:txBody>
      </p:sp>
      <p:pic>
        <p:nvPicPr>
          <p:cNvPr descr="How to draw 3 overlapping circles with different colors? - Graphic ..." id="175" name="Google Shape;175;p26"/>
          <p:cNvPicPr preferRelativeResize="0"/>
          <p:nvPr/>
        </p:nvPicPr>
        <p:blipFill rotWithShape="1">
          <a:blip r:embed="rId3">
            <a:alphaModFix/>
          </a:blip>
          <a:srcRect b="5160" l="4543" r="2726" t="3339"/>
          <a:stretch/>
        </p:blipFill>
        <p:spPr>
          <a:xfrm>
            <a:off x="5967400" y="2068625"/>
            <a:ext cx="2801275" cy="270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Triple Venn Diagram</a:t>
            </a:r>
            <a:endParaRPr/>
          </a:p>
        </p:txBody>
      </p:sp>
      <p:sp>
        <p:nvSpPr>
          <p:cNvPr id="181" name="Google Shape;181;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identify the sections of a triple venn diagram.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Triple Venn Diagram</a:t>
            </a:r>
            <a:endParaRPr/>
          </a:p>
        </p:txBody>
      </p:sp>
      <p:sp>
        <p:nvSpPr>
          <p:cNvPr id="187" name="Google Shape;187;p28"/>
          <p:cNvSpPr/>
          <p:nvPr/>
        </p:nvSpPr>
        <p:spPr>
          <a:xfrm>
            <a:off x="4759450" y="700625"/>
            <a:ext cx="2683500" cy="25893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5750050" y="2072225"/>
            <a:ext cx="2683500" cy="25893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3692650" y="2148425"/>
            <a:ext cx="2683500" cy="25893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txBox="1"/>
          <p:nvPr/>
        </p:nvSpPr>
        <p:spPr>
          <a:xfrm>
            <a:off x="435500" y="1435950"/>
            <a:ext cx="3048300" cy="8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Open Sans"/>
                <a:ea typeface="Open Sans"/>
                <a:cs typeface="Open Sans"/>
                <a:sym typeface="Open Sans"/>
              </a:rPr>
              <a:t>Let’s make a triple Venn Diagram for the letters between Vincent, Andrew, and Alice</a:t>
            </a:r>
            <a:endParaRPr sz="1600">
              <a:solidFill>
                <a:schemeClr val="dk2"/>
              </a:solidFill>
              <a:latin typeface="Open Sans"/>
              <a:ea typeface="Open Sans"/>
              <a:cs typeface="Open Sans"/>
              <a:sym typeface="Open Sans"/>
            </a:endParaRPr>
          </a:p>
        </p:txBody>
      </p:sp>
      <p:sp>
        <p:nvSpPr>
          <p:cNvPr id="191" name="Google Shape;191;p28"/>
          <p:cNvSpPr txBox="1"/>
          <p:nvPr/>
        </p:nvSpPr>
        <p:spPr>
          <a:xfrm>
            <a:off x="5508375" y="689450"/>
            <a:ext cx="11418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Open Sans"/>
                <a:ea typeface="Open Sans"/>
                <a:cs typeface="Open Sans"/>
                <a:sym typeface="Open Sans"/>
              </a:rPr>
              <a:t>Alice</a:t>
            </a:r>
            <a:endParaRPr sz="1600">
              <a:latin typeface="Open Sans"/>
              <a:ea typeface="Open Sans"/>
              <a:cs typeface="Open Sans"/>
              <a:sym typeface="Open Sans"/>
            </a:endParaRPr>
          </a:p>
        </p:txBody>
      </p:sp>
      <p:sp>
        <p:nvSpPr>
          <p:cNvPr id="192" name="Google Shape;192;p28"/>
          <p:cNvSpPr txBox="1"/>
          <p:nvPr/>
        </p:nvSpPr>
        <p:spPr>
          <a:xfrm>
            <a:off x="4343150" y="4225450"/>
            <a:ext cx="11418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Vincent</a:t>
            </a:r>
            <a:endParaRPr>
              <a:latin typeface="Open Sans"/>
              <a:ea typeface="Open Sans"/>
              <a:cs typeface="Open Sans"/>
              <a:sym typeface="Open Sans"/>
            </a:endParaRPr>
          </a:p>
        </p:txBody>
      </p:sp>
      <p:sp>
        <p:nvSpPr>
          <p:cNvPr id="193" name="Google Shape;193;p28"/>
          <p:cNvSpPr txBox="1"/>
          <p:nvPr/>
        </p:nvSpPr>
        <p:spPr>
          <a:xfrm>
            <a:off x="6685375" y="4272525"/>
            <a:ext cx="953400" cy="2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Andrew</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Travel Trips</a:t>
            </a:r>
            <a:endParaRPr/>
          </a:p>
        </p:txBody>
      </p:sp>
      <p:sp>
        <p:nvSpPr>
          <p:cNvPr id="199" name="Google Shape;199;p2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year, 30 people took a trip to Europe to visit France, England, or Spain. </a:t>
            </a:r>
            <a:endParaRPr/>
          </a:p>
          <a:p>
            <a:pPr indent="0" lvl="0" marL="0" rtl="0" algn="l">
              <a:spcBef>
                <a:spcPts val="1600"/>
              </a:spcBef>
              <a:spcAft>
                <a:spcPts val="0"/>
              </a:spcAft>
              <a:buNone/>
            </a:pPr>
            <a:r>
              <a:rPr lang="en" sz="1600"/>
              <a:t>16 people visited France</a:t>
            </a:r>
            <a:endParaRPr sz="1600"/>
          </a:p>
          <a:p>
            <a:pPr indent="0" lvl="0" marL="0" rtl="0" algn="l">
              <a:spcBef>
                <a:spcPts val="0"/>
              </a:spcBef>
              <a:spcAft>
                <a:spcPts val="0"/>
              </a:spcAft>
              <a:buNone/>
            </a:pPr>
            <a:r>
              <a:rPr lang="en" sz="1600"/>
              <a:t>16 visited England</a:t>
            </a:r>
            <a:endParaRPr sz="1600"/>
          </a:p>
          <a:p>
            <a:pPr indent="0" lvl="0" marL="0" rtl="0" algn="l">
              <a:spcBef>
                <a:spcPts val="0"/>
              </a:spcBef>
              <a:spcAft>
                <a:spcPts val="0"/>
              </a:spcAft>
              <a:buNone/>
            </a:pPr>
            <a:r>
              <a:rPr lang="en" sz="1600"/>
              <a:t>11 visited Spain. </a:t>
            </a:r>
            <a:endParaRPr sz="1600"/>
          </a:p>
          <a:p>
            <a:pPr indent="0" lvl="0" marL="0" rtl="0" algn="l">
              <a:spcBef>
                <a:spcPts val="0"/>
              </a:spcBef>
              <a:spcAft>
                <a:spcPts val="0"/>
              </a:spcAft>
              <a:buNone/>
            </a:pPr>
            <a:r>
              <a:rPr lang="en" sz="1600"/>
              <a:t>5 people visited both France and Spain</a:t>
            </a:r>
            <a:endParaRPr sz="1600"/>
          </a:p>
          <a:p>
            <a:pPr indent="0" lvl="0" marL="0" rtl="0" algn="l">
              <a:spcBef>
                <a:spcPts val="0"/>
              </a:spcBef>
              <a:spcAft>
                <a:spcPts val="0"/>
              </a:spcAft>
              <a:buNone/>
            </a:pPr>
            <a:r>
              <a:rPr lang="en" sz="1600"/>
              <a:t>5 people visited only Spain</a:t>
            </a:r>
            <a:endParaRPr sz="1600"/>
          </a:p>
          <a:p>
            <a:pPr indent="0" lvl="0" marL="0" rtl="0" algn="l">
              <a:spcBef>
                <a:spcPts val="0"/>
              </a:spcBef>
              <a:spcAft>
                <a:spcPts val="0"/>
              </a:spcAft>
              <a:buNone/>
            </a:pPr>
            <a:r>
              <a:rPr lang="en" sz="1600"/>
              <a:t>8 people visited only England</a:t>
            </a:r>
            <a:endParaRPr sz="1600"/>
          </a:p>
          <a:p>
            <a:pPr indent="0" lvl="0" marL="0" rtl="0" algn="l">
              <a:spcBef>
                <a:spcPts val="0"/>
              </a:spcBef>
              <a:spcAft>
                <a:spcPts val="0"/>
              </a:spcAft>
              <a:buNone/>
            </a:pPr>
            <a:r>
              <a:rPr lang="en" sz="1600"/>
              <a:t>3 people visited all 3 countries.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How many people visited only France? </a:t>
            </a:r>
            <a:endParaRPr sz="1600"/>
          </a:p>
        </p:txBody>
      </p:sp>
      <p:sp>
        <p:nvSpPr>
          <p:cNvPr id="200" name="Google Shape;200;p29"/>
          <p:cNvSpPr/>
          <p:nvPr/>
        </p:nvSpPr>
        <p:spPr>
          <a:xfrm>
            <a:off x="5593521" y="2013900"/>
            <a:ext cx="1906500" cy="17505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6297258" y="2941183"/>
            <a:ext cx="1906500" cy="17505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p:nvPr/>
        </p:nvSpPr>
        <p:spPr>
          <a:xfrm>
            <a:off x="4835650" y="2992698"/>
            <a:ext cx="1906500" cy="17505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Elica’s Pet Survey</a:t>
            </a:r>
            <a:endParaRPr/>
          </a:p>
        </p:txBody>
      </p:sp>
      <p:sp>
        <p:nvSpPr>
          <p:cNvPr id="208" name="Google Shape;208;p30"/>
          <p:cNvSpPr txBox="1"/>
          <p:nvPr>
            <p:ph idx="1" type="body"/>
          </p:nvPr>
        </p:nvSpPr>
        <p:spPr>
          <a:xfrm>
            <a:off x="445297" y="10578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Elica surveyed the 120 people in her grade and found the following.</a:t>
            </a:r>
            <a:endParaRPr/>
          </a:p>
          <a:p>
            <a:pPr indent="0" lvl="0" marL="0" rtl="0" algn="l">
              <a:spcBef>
                <a:spcPts val="1600"/>
              </a:spcBef>
              <a:spcAft>
                <a:spcPts val="0"/>
              </a:spcAft>
              <a:buNone/>
            </a:pPr>
            <a:r>
              <a:rPr lang="en" sz="1600"/>
              <a:t>66 students have pet dogs.</a:t>
            </a:r>
            <a:endParaRPr sz="1600"/>
          </a:p>
          <a:p>
            <a:pPr indent="0" lvl="0" marL="0" rtl="0" algn="l">
              <a:spcBef>
                <a:spcPts val="0"/>
              </a:spcBef>
              <a:spcAft>
                <a:spcPts val="0"/>
              </a:spcAft>
              <a:buNone/>
            </a:pPr>
            <a:r>
              <a:rPr lang="en" sz="1600"/>
              <a:t>42 students have pet cats.</a:t>
            </a:r>
            <a:endParaRPr sz="1600"/>
          </a:p>
          <a:p>
            <a:pPr indent="0" lvl="0" marL="0" rtl="0" algn="l">
              <a:spcBef>
                <a:spcPts val="0"/>
              </a:spcBef>
              <a:spcAft>
                <a:spcPts val="0"/>
              </a:spcAft>
              <a:buNone/>
            </a:pPr>
            <a:r>
              <a:rPr lang="en" sz="1600"/>
              <a:t>38 students have pet rocks.</a:t>
            </a:r>
            <a:endParaRPr sz="1600"/>
          </a:p>
          <a:p>
            <a:pPr indent="0" lvl="0" marL="0" rtl="0" algn="l">
              <a:spcBef>
                <a:spcPts val="0"/>
              </a:spcBef>
              <a:spcAft>
                <a:spcPts val="0"/>
              </a:spcAft>
              <a:buNone/>
            </a:pPr>
            <a:r>
              <a:rPr lang="en" sz="1600"/>
              <a:t>19 have dogs and cats.</a:t>
            </a:r>
            <a:endParaRPr sz="1600"/>
          </a:p>
          <a:p>
            <a:pPr indent="0" lvl="0" marL="0" rtl="0" algn="l">
              <a:spcBef>
                <a:spcPts val="0"/>
              </a:spcBef>
              <a:spcAft>
                <a:spcPts val="0"/>
              </a:spcAft>
              <a:buNone/>
            </a:pPr>
            <a:r>
              <a:rPr lang="en" sz="1600"/>
              <a:t>18 have dogs and rocks</a:t>
            </a:r>
            <a:endParaRPr sz="1600"/>
          </a:p>
          <a:p>
            <a:pPr indent="0" lvl="0" marL="0" rtl="0" algn="l">
              <a:spcBef>
                <a:spcPts val="0"/>
              </a:spcBef>
              <a:spcAft>
                <a:spcPts val="0"/>
              </a:spcAft>
              <a:buNone/>
            </a:pPr>
            <a:r>
              <a:rPr lang="en" sz="1600"/>
              <a:t>16 have cats and rocks.</a:t>
            </a:r>
            <a:endParaRPr sz="1600"/>
          </a:p>
          <a:p>
            <a:pPr indent="0" lvl="0" marL="0" rtl="0" algn="l">
              <a:spcBef>
                <a:spcPts val="0"/>
              </a:spcBef>
              <a:spcAft>
                <a:spcPts val="0"/>
              </a:spcAft>
              <a:buNone/>
            </a:pPr>
            <a:r>
              <a:rPr lang="en" sz="1600"/>
              <a:t>8 students have a dog, cat, and rock</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AutoNum type="alphaLcPeriod"/>
            </a:pPr>
            <a:r>
              <a:rPr lang="en" sz="1600"/>
              <a:t>How many students only have cats?</a:t>
            </a:r>
            <a:endParaRPr sz="1600"/>
          </a:p>
          <a:p>
            <a:pPr indent="-330200" lvl="0" marL="457200" rtl="0" algn="l">
              <a:spcBef>
                <a:spcPts val="0"/>
              </a:spcBef>
              <a:spcAft>
                <a:spcPts val="0"/>
              </a:spcAft>
              <a:buSzPts val="1600"/>
              <a:buAutoNum type="alphaLcPeriod"/>
            </a:pPr>
            <a:r>
              <a:rPr lang="en" sz="1600"/>
              <a:t>How many students have cats and dogs but no rocks?</a:t>
            </a:r>
            <a:endParaRPr sz="1600"/>
          </a:p>
          <a:p>
            <a:pPr indent="-330200" lvl="0" marL="457200" rtl="0" algn="l">
              <a:spcBef>
                <a:spcPts val="0"/>
              </a:spcBef>
              <a:spcAft>
                <a:spcPts val="0"/>
              </a:spcAft>
              <a:buSzPts val="1600"/>
              <a:buAutoNum type="alphaLcPeriod"/>
            </a:pPr>
            <a:r>
              <a:rPr lang="en" sz="1600"/>
              <a:t>How many people have no dogs, cats, or rocks?</a:t>
            </a:r>
            <a:endParaRPr sz="1600"/>
          </a:p>
        </p:txBody>
      </p:sp>
      <p:sp>
        <p:nvSpPr>
          <p:cNvPr id="209" name="Google Shape;209;p30"/>
          <p:cNvSpPr/>
          <p:nvPr/>
        </p:nvSpPr>
        <p:spPr>
          <a:xfrm>
            <a:off x="6349314" y="1586425"/>
            <a:ext cx="1507500" cy="14835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
          <p:cNvSpPr/>
          <p:nvPr/>
        </p:nvSpPr>
        <p:spPr>
          <a:xfrm>
            <a:off x="6905773" y="2372298"/>
            <a:ext cx="1507500" cy="14835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p:nvPr/>
        </p:nvSpPr>
        <p:spPr>
          <a:xfrm>
            <a:off x="5750050" y="2415958"/>
            <a:ext cx="1507500" cy="1483500"/>
          </a:xfrm>
          <a:prstGeom prst="ellipse">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Ecila’s Class</a:t>
            </a:r>
            <a:endParaRPr/>
          </a:p>
        </p:txBody>
      </p:sp>
      <p:sp>
        <p:nvSpPr>
          <p:cNvPr id="217" name="Google Shape;217;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While Alice is running a math program over the summer, Ecila is running an English program. Her students must read at least one book out of 3.</a:t>
            </a:r>
            <a:endParaRPr sz="1600"/>
          </a:p>
          <a:p>
            <a:pPr indent="0" lvl="0" marL="0" rtl="0" algn="l">
              <a:spcBef>
                <a:spcPts val="1600"/>
              </a:spcBef>
              <a:spcAft>
                <a:spcPts val="0"/>
              </a:spcAft>
              <a:buNone/>
            </a:pPr>
            <a:r>
              <a:rPr lang="en" sz="1400"/>
              <a:t>10 students read all 3 books </a:t>
            </a:r>
            <a:endParaRPr sz="1400"/>
          </a:p>
          <a:p>
            <a:pPr indent="0" lvl="0" marL="0" rtl="0" algn="l">
              <a:spcBef>
                <a:spcPts val="0"/>
              </a:spcBef>
              <a:spcAft>
                <a:spcPts val="0"/>
              </a:spcAft>
              <a:buNone/>
            </a:pPr>
            <a:r>
              <a:rPr lang="en" sz="1400"/>
              <a:t>15 read books 1 &amp; 2</a:t>
            </a:r>
            <a:endParaRPr sz="1400"/>
          </a:p>
          <a:p>
            <a:pPr indent="0" lvl="0" marL="0" rtl="0" algn="l">
              <a:spcBef>
                <a:spcPts val="0"/>
              </a:spcBef>
              <a:spcAft>
                <a:spcPts val="0"/>
              </a:spcAft>
              <a:buNone/>
            </a:pPr>
            <a:r>
              <a:rPr lang="en" sz="1400"/>
              <a:t>17 read books 1 &amp; 3</a:t>
            </a:r>
            <a:endParaRPr sz="1400"/>
          </a:p>
          <a:p>
            <a:pPr indent="0" lvl="0" marL="0" rtl="0" algn="l">
              <a:spcBef>
                <a:spcPts val="0"/>
              </a:spcBef>
              <a:spcAft>
                <a:spcPts val="0"/>
              </a:spcAft>
              <a:buNone/>
            </a:pPr>
            <a:r>
              <a:rPr lang="en" sz="1400"/>
              <a:t>13 read books 2 &amp; 3</a:t>
            </a:r>
            <a:endParaRPr sz="1400"/>
          </a:p>
          <a:p>
            <a:pPr indent="0" lvl="0" marL="0" rtl="0" algn="l">
              <a:spcBef>
                <a:spcPts val="0"/>
              </a:spcBef>
              <a:spcAft>
                <a:spcPts val="0"/>
              </a:spcAft>
              <a:buNone/>
            </a:pPr>
            <a:r>
              <a:rPr lang="en" sz="1400"/>
              <a:t>28 students read book 1</a:t>
            </a:r>
            <a:endParaRPr sz="1400"/>
          </a:p>
          <a:p>
            <a:pPr indent="0" lvl="0" marL="0" rtl="0" algn="l">
              <a:spcBef>
                <a:spcPts val="0"/>
              </a:spcBef>
              <a:spcAft>
                <a:spcPts val="0"/>
              </a:spcAft>
              <a:buNone/>
            </a:pPr>
            <a:r>
              <a:rPr lang="en" sz="1400"/>
              <a:t>21 students read book 2</a:t>
            </a:r>
            <a:endParaRPr sz="1400"/>
          </a:p>
          <a:p>
            <a:pPr indent="0" lvl="0" marL="0" rtl="0" algn="l">
              <a:spcBef>
                <a:spcPts val="0"/>
              </a:spcBef>
              <a:spcAft>
                <a:spcPts val="0"/>
              </a:spcAft>
              <a:buNone/>
            </a:pPr>
            <a:r>
              <a:rPr lang="en" sz="1400"/>
              <a:t>24 students read book 3</a:t>
            </a:r>
            <a:endParaRPr sz="1400"/>
          </a:p>
          <a:p>
            <a:pPr indent="0" lvl="0" marL="0" rtl="0" algn="l">
              <a:spcBef>
                <a:spcPts val="0"/>
              </a:spcBef>
              <a:spcAft>
                <a:spcPts val="0"/>
              </a:spcAft>
              <a:buNone/>
            </a:pPr>
            <a:r>
              <a:t/>
            </a:r>
            <a:endParaRPr sz="1600"/>
          </a:p>
          <a:p>
            <a:pPr indent="0" lvl="0" marL="0" rtl="0" algn="l">
              <a:spcBef>
                <a:spcPts val="0"/>
              </a:spcBef>
              <a:spcAft>
                <a:spcPts val="0"/>
              </a:spcAft>
              <a:buNone/>
            </a:pPr>
            <a:r>
              <a:rPr lang="en" sz="1600"/>
              <a:t>How many students are there total?</a:t>
            </a:r>
            <a:endParaRPr sz="1600"/>
          </a:p>
          <a:p>
            <a:pPr indent="0" lvl="0" marL="0" rtl="0" algn="l">
              <a:spcBef>
                <a:spcPts val="0"/>
              </a:spcBef>
              <a:spcAft>
                <a:spcPts val="0"/>
              </a:spcAft>
              <a:buNone/>
            </a:pPr>
            <a:r>
              <a:rPr lang="en" sz="1600"/>
              <a:t>How many students read exactly 2 books?</a:t>
            </a:r>
            <a:endParaRPr sz="1600"/>
          </a:p>
          <a:p>
            <a:pPr indent="0" lvl="0" marL="0" rtl="0" algn="l">
              <a:spcBef>
                <a:spcPts val="0"/>
              </a:spcBef>
              <a:spcAft>
                <a:spcPts val="0"/>
              </a:spcAft>
              <a:buNone/>
            </a:pPr>
            <a:r>
              <a:rPr lang="en" sz="1600"/>
              <a:t>What is the probability I randomly select a student who read only one book?</a:t>
            </a:r>
            <a:endParaRPr sz="1600"/>
          </a:p>
        </p:txBody>
      </p:sp>
      <p:pic>
        <p:nvPicPr>
          <p:cNvPr id="218" name="Google Shape;218;p31"/>
          <p:cNvPicPr preferRelativeResize="0"/>
          <p:nvPr/>
        </p:nvPicPr>
        <p:blipFill>
          <a:blip r:embed="rId3">
            <a:alphaModFix/>
          </a:blip>
          <a:stretch>
            <a:fillRect/>
          </a:stretch>
        </p:blipFill>
        <p:spPr>
          <a:xfrm>
            <a:off x="5178800" y="2234800"/>
            <a:ext cx="2995475" cy="214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600"/>
              <a:t>Grey, Yerg, Reyg, and Eygr are 8, 9, 10, and 11 years old. Grey is older than Reyg and younger than Eygr. Yerg is younger than Grey and older than Reyg. What is each girl’s age?</a:t>
            </a:r>
            <a:endParaRPr sz="1600"/>
          </a:p>
        </p:txBody>
      </p:sp>
      <p:sp>
        <p:nvSpPr>
          <p:cNvPr id="74" name="Google Shape;74;p14"/>
          <p:cNvSpPr txBox="1"/>
          <p:nvPr/>
        </p:nvSpPr>
        <p:spPr>
          <a:xfrm>
            <a:off x="1377100" y="2377550"/>
            <a:ext cx="776700" cy="22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Open Sans"/>
                <a:ea typeface="Open Sans"/>
                <a:cs typeface="Open Sans"/>
                <a:sym typeface="Open Sans"/>
              </a:rPr>
              <a:t>Eygr</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rPr lang="en" sz="1600">
                <a:solidFill>
                  <a:schemeClr val="dk2"/>
                </a:solidFill>
                <a:latin typeface="Open Sans"/>
                <a:ea typeface="Open Sans"/>
                <a:cs typeface="Open Sans"/>
                <a:sym typeface="Open Sans"/>
              </a:rPr>
              <a:t>Grey</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rPr lang="en" sz="1600">
                <a:solidFill>
                  <a:schemeClr val="dk2"/>
                </a:solidFill>
                <a:latin typeface="Open Sans"/>
                <a:ea typeface="Open Sans"/>
                <a:cs typeface="Open Sans"/>
                <a:sym typeface="Open Sans"/>
              </a:rPr>
              <a:t>Reyg</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p:txBody>
      </p:sp>
      <p:sp>
        <p:nvSpPr>
          <p:cNvPr id="75" name="Google Shape;75;p14"/>
          <p:cNvSpPr txBox="1"/>
          <p:nvPr/>
        </p:nvSpPr>
        <p:spPr>
          <a:xfrm>
            <a:off x="1377100" y="3625175"/>
            <a:ext cx="7767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Open Sans"/>
                <a:ea typeface="Open Sans"/>
                <a:cs typeface="Open Sans"/>
                <a:sym typeface="Open Sans"/>
              </a:rPr>
              <a:t>Yerg</a:t>
            </a:r>
            <a:endParaRPr sz="1600">
              <a:solidFill>
                <a:schemeClr val="dk2"/>
              </a:solidFill>
              <a:latin typeface="Open Sans"/>
              <a:ea typeface="Open Sans"/>
              <a:cs typeface="Open Sans"/>
              <a:sym typeface="Open Sans"/>
            </a:endParaRPr>
          </a:p>
        </p:txBody>
      </p:sp>
      <p:sp>
        <p:nvSpPr>
          <p:cNvPr id="76" name="Google Shape;76;p14"/>
          <p:cNvSpPr txBox="1"/>
          <p:nvPr/>
        </p:nvSpPr>
        <p:spPr>
          <a:xfrm>
            <a:off x="3130225" y="2377550"/>
            <a:ext cx="776700" cy="22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Open Sans"/>
                <a:ea typeface="Open Sans"/>
                <a:cs typeface="Open Sans"/>
                <a:sym typeface="Open Sans"/>
              </a:rPr>
              <a:t>11</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rPr lang="en" sz="1600">
                <a:solidFill>
                  <a:schemeClr val="dk2"/>
                </a:solidFill>
                <a:latin typeface="Open Sans"/>
                <a:ea typeface="Open Sans"/>
                <a:cs typeface="Open Sans"/>
                <a:sym typeface="Open Sans"/>
              </a:rPr>
              <a:t>10</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rPr lang="en" sz="1600">
                <a:solidFill>
                  <a:schemeClr val="dk2"/>
                </a:solidFill>
                <a:latin typeface="Open Sans"/>
                <a:ea typeface="Open Sans"/>
                <a:cs typeface="Open Sans"/>
                <a:sym typeface="Open Sans"/>
              </a:rPr>
              <a:t>9</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rPr lang="en" sz="1600">
                <a:solidFill>
                  <a:schemeClr val="dk2"/>
                </a:solidFill>
                <a:latin typeface="Open Sans"/>
                <a:ea typeface="Open Sans"/>
                <a:cs typeface="Open Sans"/>
                <a:sym typeface="Open Sans"/>
              </a:rPr>
              <a:t>8</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600">
              <a:solidFill>
                <a:schemeClr val="dk2"/>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5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5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500"/>
                                        <p:tgtEl>
                                          <p:spTgt spid="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Effect filter="fade" transition="in">
                                      <p:cBhvr>
                                        <p:cTn dur="500"/>
                                        <p:tgtEl>
                                          <p:spTgt spid="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animEffect filter="fade" transition="in">
                                      <p:cBhvr>
                                        <p:cTn dur="500"/>
                                        <p:tgtEl>
                                          <p:spTgt spid="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animEffect filter="fade" transition="in">
                                      <p:cBhvr>
                                        <p:cTn dur="500"/>
                                        <p:tgtEl>
                                          <p:spTgt spid="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6" st="6"/>
                                            </p:txEl>
                                          </p:spTgt>
                                        </p:tgtEl>
                                        <p:attrNameLst>
                                          <p:attrName>style.visibility</p:attrName>
                                        </p:attrNameLst>
                                      </p:cBhvr>
                                      <p:to>
                                        <p:strVal val="visible"/>
                                      </p:to>
                                    </p:set>
                                    <p:animEffect filter="fade" transition="in">
                                      <p:cBhvr>
                                        <p:cTn dur="500"/>
                                        <p:tgtEl>
                                          <p:spTgt spid="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7" st="7"/>
                                            </p:txEl>
                                          </p:spTgt>
                                        </p:tgtEl>
                                        <p:attrNameLst>
                                          <p:attrName>style.visibility</p:attrName>
                                        </p:attrNameLst>
                                      </p:cBhvr>
                                      <p:to>
                                        <p:strVal val="visible"/>
                                      </p:to>
                                    </p:set>
                                    <p:animEffect filter="fade" transition="in">
                                      <p:cBhvr>
                                        <p:cTn dur="500"/>
                                        <p:tgtEl>
                                          <p:spTgt spid="7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8" st="8"/>
                                            </p:txEl>
                                          </p:spTgt>
                                        </p:tgtEl>
                                        <p:attrNameLst>
                                          <p:attrName>style.visibility</p:attrName>
                                        </p:attrNameLst>
                                      </p:cBhvr>
                                      <p:to>
                                        <p:strVal val="visible"/>
                                      </p:to>
                                    </p:set>
                                    <p:animEffect filter="fade" transition="in">
                                      <p:cBhvr>
                                        <p:cTn dur="500"/>
                                        <p:tgtEl>
                                          <p:spTgt spid="7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5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Dinner</a:t>
            </a:r>
            <a:endParaRPr/>
          </a:p>
        </p:txBody>
      </p:sp>
      <p:sp>
        <p:nvSpPr>
          <p:cNvPr id="224" name="Google Shape;224;p32"/>
          <p:cNvSpPr txBox="1"/>
          <p:nvPr>
            <p:ph idx="1" type="body"/>
          </p:nvPr>
        </p:nvSpPr>
        <p:spPr>
          <a:xfrm>
            <a:off x="311700" y="1266325"/>
            <a:ext cx="8520600" cy="35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 restaurant took track of what customers ordered one evening. In addition to main courses, customers also ordered...</a:t>
            </a:r>
            <a:endParaRPr sz="1600"/>
          </a:p>
          <a:p>
            <a:pPr indent="0" lvl="0" marL="0" rtl="0" algn="l">
              <a:spcBef>
                <a:spcPts val="1600"/>
              </a:spcBef>
              <a:spcAft>
                <a:spcPts val="0"/>
              </a:spcAft>
              <a:buNone/>
            </a:pPr>
            <a:r>
              <a:rPr lang="en" sz="1400"/>
              <a:t>50 ordered an appetizer.</a:t>
            </a:r>
            <a:endParaRPr sz="1400"/>
          </a:p>
          <a:p>
            <a:pPr indent="0" lvl="0" marL="0" rtl="0" algn="l">
              <a:spcBef>
                <a:spcPts val="0"/>
              </a:spcBef>
              <a:spcAft>
                <a:spcPts val="0"/>
              </a:spcAft>
              <a:buNone/>
            </a:pPr>
            <a:r>
              <a:rPr lang="en" sz="1400"/>
              <a:t>40 ordered an soup</a:t>
            </a:r>
            <a:endParaRPr sz="1400"/>
          </a:p>
          <a:p>
            <a:pPr indent="0" lvl="0" marL="0" rtl="0" algn="l">
              <a:spcBef>
                <a:spcPts val="0"/>
              </a:spcBef>
              <a:spcAft>
                <a:spcPts val="0"/>
              </a:spcAft>
              <a:buNone/>
            </a:pPr>
            <a:r>
              <a:rPr lang="en" sz="1400"/>
              <a:t>65 ordered dessert</a:t>
            </a:r>
            <a:endParaRPr sz="1400"/>
          </a:p>
          <a:p>
            <a:pPr indent="0" lvl="0" marL="0" rtl="0" algn="l">
              <a:spcBef>
                <a:spcPts val="0"/>
              </a:spcBef>
              <a:spcAft>
                <a:spcPts val="0"/>
              </a:spcAft>
              <a:buNone/>
            </a:pPr>
            <a:r>
              <a:rPr lang="en" sz="1400"/>
              <a:t>20 ordered a dessert and soup</a:t>
            </a:r>
            <a:endParaRPr sz="1400"/>
          </a:p>
          <a:p>
            <a:pPr indent="0" lvl="0" marL="0" rtl="0" algn="l">
              <a:spcBef>
                <a:spcPts val="0"/>
              </a:spcBef>
              <a:spcAft>
                <a:spcPts val="0"/>
              </a:spcAft>
              <a:buNone/>
            </a:pPr>
            <a:r>
              <a:rPr lang="en" sz="1400"/>
              <a:t>15 ordered an appetizer and soup</a:t>
            </a:r>
            <a:endParaRPr sz="1400"/>
          </a:p>
          <a:p>
            <a:pPr indent="0" lvl="0" marL="0" rtl="0" algn="l">
              <a:spcBef>
                <a:spcPts val="0"/>
              </a:spcBef>
              <a:spcAft>
                <a:spcPts val="0"/>
              </a:spcAft>
              <a:buNone/>
            </a:pPr>
            <a:r>
              <a:rPr lang="en" sz="1400"/>
              <a:t>30 ordered an appetizer and dessert.</a:t>
            </a:r>
            <a:endParaRPr sz="1400"/>
          </a:p>
          <a:p>
            <a:pPr indent="0" lvl="0" marL="0" rtl="0" algn="l">
              <a:spcBef>
                <a:spcPts val="0"/>
              </a:spcBef>
              <a:spcAft>
                <a:spcPts val="0"/>
              </a:spcAft>
              <a:buNone/>
            </a:pPr>
            <a:r>
              <a:rPr lang="en" sz="1400"/>
              <a:t>8 people ordered an appetizer, soup, and desert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How many people were at the restaurant?</a:t>
            </a:r>
            <a:endParaRPr sz="1400"/>
          </a:p>
          <a:p>
            <a:pPr indent="0" lvl="0" marL="0" rtl="0" algn="l">
              <a:spcBef>
                <a:spcPts val="0"/>
              </a:spcBef>
              <a:spcAft>
                <a:spcPts val="0"/>
              </a:spcAft>
              <a:buNone/>
            </a:pPr>
            <a:r>
              <a:rPr lang="en" sz="1400"/>
              <a:t>How many people ordered soup but not dessert?</a:t>
            </a:r>
            <a:endParaRPr sz="1400"/>
          </a:p>
          <a:p>
            <a:pPr indent="0" lvl="0" marL="0" rtl="0" algn="l">
              <a:spcBef>
                <a:spcPts val="0"/>
              </a:spcBef>
              <a:spcAft>
                <a:spcPts val="0"/>
              </a:spcAft>
              <a:buNone/>
            </a:pPr>
            <a:r>
              <a:rPr lang="en" sz="1400"/>
              <a:t>How many people only ordered a desert.</a:t>
            </a:r>
            <a:endParaRPr sz="1400"/>
          </a:p>
        </p:txBody>
      </p:sp>
      <p:pic>
        <p:nvPicPr>
          <p:cNvPr id="225" name="Google Shape;225;p32"/>
          <p:cNvPicPr preferRelativeResize="0"/>
          <p:nvPr/>
        </p:nvPicPr>
        <p:blipFill>
          <a:blip r:embed="rId3">
            <a:alphaModFix/>
          </a:blip>
          <a:stretch>
            <a:fillRect/>
          </a:stretch>
        </p:blipFill>
        <p:spPr>
          <a:xfrm>
            <a:off x="5225900" y="2102025"/>
            <a:ext cx="2983675" cy="2137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2</a:t>
            </a:r>
            <a:endParaRPr/>
          </a:p>
        </p:txBody>
      </p:sp>
      <p:sp>
        <p:nvSpPr>
          <p:cNvPr id="231" name="Google Shape;231;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family of 4 are stuck on an island. Fortunately, they have a boat with them. Unfortunately, this tiny boat can only carry 220 pounds at once. </a:t>
            </a:r>
            <a:endParaRPr/>
          </a:p>
          <a:p>
            <a:pPr indent="0" lvl="0" marL="0" rtl="0" algn="l">
              <a:spcBef>
                <a:spcPts val="1600"/>
              </a:spcBef>
              <a:spcAft>
                <a:spcPts val="0"/>
              </a:spcAft>
              <a:buNone/>
            </a:pPr>
            <a:r>
              <a:rPr lang="en"/>
              <a:t>Jan weighs 180 pounds.</a:t>
            </a:r>
            <a:endParaRPr/>
          </a:p>
          <a:p>
            <a:pPr indent="0" lvl="0" marL="0" rtl="0" algn="l">
              <a:spcBef>
                <a:spcPts val="1600"/>
              </a:spcBef>
              <a:spcAft>
                <a:spcPts val="0"/>
              </a:spcAft>
              <a:buNone/>
            </a:pPr>
            <a:r>
              <a:rPr lang="en"/>
              <a:t>April weighs 135 pounds.</a:t>
            </a:r>
            <a:endParaRPr/>
          </a:p>
          <a:p>
            <a:pPr indent="0" lvl="0" marL="0" rtl="0" algn="l">
              <a:spcBef>
                <a:spcPts val="1600"/>
              </a:spcBef>
              <a:spcAft>
                <a:spcPts val="0"/>
              </a:spcAft>
              <a:buNone/>
            </a:pPr>
            <a:r>
              <a:rPr lang="en"/>
              <a:t>May weighs 90 pounds.</a:t>
            </a:r>
            <a:endParaRPr/>
          </a:p>
          <a:p>
            <a:pPr indent="0" lvl="0" marL="0" rtl="0" algn="l">
              <a:spcBef>
                <a:spcPts val="1600"/>
              </a:spcBef>
              <a:spcAft>
                <a:spcPts val="0"/>
              </a:spcAft>
              <a:buNone/>
            </a:pPr>
            <a:r>
              <a:rPr lang="en"/>
              <a:t>June weighs 75 pounds.</a:t>
            </a:r>
            <a:endParaRPr/>
          </a:p>
          <a:p>
            <a:pPr indent="0" lvl="0" marL="0" rtl="0" algn="l">
              <a:spcBef>
                <a:spcPts val="1600"/>
              </a:spcBef>
              <a:spcAft>
                <a:spcPts val="0"/>
              </a:spcAft>
              <a:buNone/>
            </a:pPr>
            <a:r>
              <a:rPr lang="en"/>
              <a:t>How can </a:t>
            </a:r>
            <a:r>
              <a:rPr b="1" i="1" lang="en"/>
              <a:t>all 4 </a:t>
            </a:r>
            <a:r>
              <a:rPr lang="en"/>
              <a:t>people leave the island?</a:t>
            </a:r>
            <a:endParaRPr/>
          </a:p>
          <a:p>
            <a:pPr indent="0" lvl="0" marL="0" rtl="0" algn="l">
              <a:spcBef>
                <a:spcPts val="1600"/>
              </a:spcBef>
              <a:spcAft>
                <a:spcPts val="1600"/>
              </a:spcAft>
              <a:buNone/>
            </a:pPr>
            <a:r>
              <a:t/>
            </a:r>
            <a:endParaRPr/>
          </a:p>
        </p:txBody>
      </p:sp>
      <p:pic>
        <p:nvPicPr>
          <p:cNvPr descr="Best Boat Clipart #26193 - Clipartion.com" id="232" name="Google Shape;232;p33"/>
          <p:cNvPicPr preferRelativeResize="0"/>
          <p:nvPr/>
        </p:nvPicPr>
        <p:blipFill>
          <a:blip r:embed="rId3">
            <a:alphaModFix/>
          </a:blip>
          <a:stretch>
            <a:fillRect/>
          </a:stretch>
        </p:blipFill>
        <p:spPr>
          <a:xfrm rot="548576">
            <a:off x="6445564" y="2794260"/>
            <a:ext cx="2246548" cy="19441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5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5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5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5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5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500"/>
                                        <p:tgtEl>
                                          <p:spTgt spid="2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6" st="6"/>
                                            </p:txEl>
                                          </p:spTgt>
                                        </p:tgtEl>
                                        <p:attrNameLst>
                                          <p:attrName>style.visibility</p:attrName>
                                        </p:attrNameLst>
                                      </p:cBhvr>
                                      <p:to>
                                        <p:strVal val="visible"/>
                                      </p:to>
                                    </p:set>
                                    <p:animEffect filter="fade" transition="in">
                                      <p:cBhvr>
                                        <p:cTn dur="500"/>
                                        <p:tgtEl>
                                          <p:spTgt spid="23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2 - Solution</a:t>
            </a:r>
            <a:endParaRPr/>
          </a:p>
        </p:txBody>
      </p:sp>
      <p:sp>
        <p:nvSpPr>
          <p:cNvPr id="238" name="Google Shape;238;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send June and May back (70 + 95 = 165).</a:t>
            </a:r>
            <a:endParaRPr/>
          </a:p>
          <a:p>
            <a:pPr indent="0" lvl="0" marL="0" rtl="0" algn="l">
              <a:spcBef>
                <a:spcPts val="1600"/>
              </a:spcBef>
              <a:spcAft>
                <a:spcPts val="0"/>
              </a:spcAft>
              <a:buNone/>
            </a:pPr>
            <a:r>
              <a:rPr lang="en"/>
              <a:t>June will row the boat back to the island.</a:t>
            </a:r>
            <a:endParaRPr/>
          </a:p>
          <a:p>
            <a:pPr indent="0" lvl="0" marL="0" rtl="0" algn="l">
              <a:spcBef>
                <a:spcPts val="1600"/>
              </a:spcBef>
              <a:spcAft>
                <a:spcPts val="0"/>
              </a:spcAft>
              <a:buNone/>
            </a:pPr>
            <a:r>
              <a:rPr lang="en"/>
              <a:t>June and April will then head to shore (135 + 75 = 210).</a:t>
            </a:r>
            <a:endParaRPr/>
          </a:p>
          <a:p>
            <a:pPr indent="0" lvl="0" marL="0" rtl="0" algn="l">
              <a:spcBef>
                <a:spcPts val="1600"/>
              </a:spcBef>
              <a:spcAft>
                <a:spcPts val="0"/>
              </a:spcAft>
              <a:buNone/>
            </a:pPr>
            <a:r>
              <a:rPr lang="en"/>
              <a:t>June heads back to the island again.</a:t>
            </a:r>
            <a:endParaRPr/>
          </a:p>
          <a:p>
            <a:pPr indent="0" lvl="0" marL="0" rtl="0" algn="l">
              <a:spcBef>
                <a:spcPts val="1600"/>
              </a:spcBef>
              <a:spcAft>
                <a:spcPts val="0"/>
              </a:spcAft>
              <a:buNone/>
            </a:pPr>
            <a:r>
              <a:rPr lang="en"/>
              <a:t>Jan rows himself to shore</a:t>
            </a:r>
            <a:endParaRPr/>
          </a:p>
          <a:p>
            <a:pPr indent="0" lvl="0" marL="0" rtl="0" algn="l">
              <a:spcBef>
                <a:spcPts val="1600"/>
              </a:spcBef>
              <a:spcAft>
                <a:spcPts val="0"/>
              </a:spcAft>
              <a:buNone/>
            </a:pPr>
            <a:r>
              <a:rPr lang="en"/>
              <a:t>May heads back to the island.</a:t>
            </a:r>
            <a:endParaRPr/>
          </a:p>
          <a:p>
            <a:pPr indent="0" lvl="0" marL="0" rtl="0" algn="l">
              <a:spcBef>
                <a:spcPts val="1600"/>
              </a:spcBef>
              <a:spcAft>
                <a:spcPts val="1600"/>
              </a:spcAft>
              <a:buNone/>
            </a:pPr>
            <a:r>
              <a:rPr lang="en"/>
              <a:t>May and June leave the island together (70 + 95 = 165)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5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5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5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500"/>
                                        <p:tgtEl>
                                          <p:spTgt spid="2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6" st="6"/>
                                            </p:txEl>
                                          </p:spTgt>
                                        </p:tgtEl>
                                        <p:attrNameLst>
                                          <p:attrName>style.visibility</p:attrName>
                                        </p:attrNameLst>
                                      </p:cBhvr>
                                      <p:to>
                                        <p:strVal val="visible"/>
                                      </p:to>
                                    </p:set>
                                    <p:animEffect filter="fade" transition="in">
                                      <p:cBhvr>
                                        <p:cTn dur="500"/>
                                        <p:tgtEl>
                                          <p:spTgt spid="23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 Socks</a:t>
            </a:r>
            <a:endParaRPr/>
          </a:p>
        </p:txBody>
      </p:sp>
      <p:sp>
        <p:nvSpPr>
          <p:cNvPr id="244" name="Google Shape;244;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likes to make sure her socks match. She has 5 different types of socks. If she can only randomly pull out socks from her drawer, what is the least  number of socks she must pull out to </a:t>
            </a:r>
            <a:r>
              <a:rPr i="1" lang="en"/>
              <a:t>guarantee </a:t>
            </a:r>
            <a:r>
              <a:rPr lang="en"/>
              <a:t>she has a pair?</a:t>
            </a:r>
            <a:endParaRPr/>
          </a:p>
          <a:p>
            <a:pPr indent="0" lvl="0" marL="0" rtl="0" algn="l">
              <a:spcBef>
                <a:spcPts val="1600"/>
              </a:spcBef>
              <a:spcAft>
                <a:spcPts val="0"/>
              </a:spcAft>
              <a:buNone/>
            </a:pPr>
            <a:r>
              <a:rPr lang="en"/>
              <a:t>Alice will need to pull out 6 socks.</a:t>
            </a:r>
            <a:endParaRPr/>
          </a:p>
          <a:p>
            <a:pPr indent="0" lvl="0" marL="0" rtl="0" algn="l">
              <a:spcBef>
                <a:spcPts val="1600"/>
              </a:spcBef>
              <a:spcAft>
                <a:spcPts val="0"/>
              </a:spcAft>
              <a:buNone/>
            </a:pPr>
            <a:r>
              <a:rPr lang="en"/>
              <a:t>In the worst case, Alice will pull out 5 different socks in a row.</a:t>
            </a:r>
            <a:endParaRPr/>
          </a:p>
          <a:p>
            <a:pPr indent="0" lvl="0" marL="0" rtl="0" algn="l">
              <a:spcBef>
                <a:spcPts val="1600"/>
              </a:spcBef>
              <a:spcAft>
                <a:spcPts val="0"/>
              </a:spcAft>
              <a:buNone/>
            </a:pPr>
            <a:r>
              <a:rPr lang="en"/>
              <a:t>However, with the 6th sock, she must pull one out that she already has.</a:t>
            </a:r>
            <a:endParaRPr/>
          </a:p>
          <a:p>
            <a:pPr indent="0" lvl="0" marL="0" rtl="0" algn="l">
              <a:spcBef>
                <a:spcPts val="1600"/>
              </a:spcBef>
              <a:spcAft>
                <a:spcPts val="1600"/>
              </a:spcAft>
              <a:buNone/>
            </a:pPr>
            <a:r>
              <a:rPr lang="en"/>
              <a:t>Therefore, she needs to pull at least 6 socks to guarantee a pair.</a:t>
            </a:r>
            <a:endParaRPr/>
          </a:p>
        </p:txBody>
      </p:sp>
      <p:pic>
        <p:nvPicPr>
          <p:cNvPr descr="Cute Cat Footies | Cat Socks" id="245" name="Google Shape;245;p35"/>
          <p:cNvPicPr preferRelativeResize="0"/>
          <p:nvPr/>
        </p:nvPicPr>
        <p:blipFill>
          <a:blip r:embed="rId3">
            <a:alphaModFix/>
          </a:blip>
          <a:stretch>
            <a:fillRect/>
          </a:stretch>
        </p:blipFill>
        <p:spPr>
          <a:xfrm>
            <a:off x="7349250" y="2001325"/>
            <a:ext cx="1416000" cy="1556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5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500"/>
                                        <p:tgtEl>
                                          <p:spTgt spid="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500"/>
                                        <p:tgtEl>
                                          <p:spTgt spid="2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animEffect filter="fade" transition="in">
                                      <p:cBhvr>
                                        <p:cTn dur="500"/>
                                        <p:tgtEl>
                                          <p:spTgt spid="2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animEffect filter="fade" transition="in">
                                      <p:cBhvr>
                                        <p:cTn dur="500"/>
                                        <p:tgtEl>
                                          <p:spTgt spid="24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Pigeonhole Principle</a:t>
            </a:r>
            <a:endParaRPr/>
          </a:p>
        </p:txBody>
      </p:sp>
      <p:sp>
        <p:nvSpPr>
          <p:cNvPr id="251" name="Google Shape;251;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pigeonhole principle states that with more pigeons than pigeonholes, at least one hole will have 2 pigeons in it.</a:t>
            </a:r>
            <a:endParaRPr/>
          </a:p>
          <a:p>
            <a:pPr indent="0" lvl="0" marL="0" rtl="0" algn="l">
              <a:spcBef>
                <a:spcPts val="1600"/>
              </a:spcBef>
              <a:spcAft>
                <a:spcPts val="1600"/>
              </a:spcAft>
              <a:buNone/>
            </a:pPr>
            <a:r>
              <a:rPr lang="en"/>
              <a:t>In other cases, if we have n number of possible outcomes, we will need at least n + 1 cases to guarantee there is two of one outcome.</a:t>
            </a:r>
            <a:endParaRPr/>
          </a:p>
        </p:txBody>
      </p:sp>
      <p:pic>
        <p:nvPicPr>
          <p:cNvPr descr="Animated Pigeon Sticker GIF | Gfycat" id="252" name="Google Shape;252;p36"/>
          <p:cNvPicPr preferRelativeResize="0"/>
          <p:nvPr/>
        </p:nvPicPr>
        <p:blipFill>
          <a:blip r:embed="rId3">
            <a:alphaModFix/>
          </a:blip>
          <a:stretch>
            <a:fillRect/>
          </a:stretch>
        </p:blipFill>
        <p:spPr>
          <a:xfrm flipH="1">
            <a:off x="5245301" y="2800348"/>
            <a:ext cx="3586999" cy="2013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Socks!</a:t>
            </a:r>
            <a:endParaRPr/>
          </a:p>
        </p:txBody>
      </p:sp>
      <p:sp>
        <p:nvSpPr>
          <p:cNvPr id="258" name="Google Shape;258;p3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Ragneo has a drawer with 10 black, 10 white, and 10 green socks. </a:t>
            </a:r>
            <a:r>
              <a:rPr lang="en"/>
              <a:t>The room is dark, so Ragneo can not see the socks in the drawer.</a:t>
            </a:r>
            <a:endParaRPr/>
          </a:p>
          <a:p>
            <a:pPr indent="0" lvl="0" marL="0" rtl="0" algn="l">
              <a:spcBef>
                <a:spcPts val="1600"/>
              </a:spcBef>
              <a:spcAft>
                <a:spcPts val="0"/>
              </a:spcAft>
              <a:buNone/>
            </a:pPr>
            <a:r>
              <a:rPr lang="en"/>
              <a:t>What is the least number of socks Ragneo must draw out to be certain that... </a:t>
            </a:r>
            <a:endParaRPr i="1" sz="1600"/>
          </a:p>
          <a:p>
            <a:pPr indent="-342900" lvl="0" marL="457200" rtl="0" algn="l">
              <a:spcBef>
                <a:spcPts val="1600"/>
              </a:spcBef>
              <a:spcAft>
                <a:spcPts val="0"/>
              </a:spcAft>
              <a:buSzPts val="1800"/>
              <a:buAutoNum type="alphaLcPeriod"/>
            </a:pPr>
            <a:r>
              <a:rPr lang="en"/>
              <a:t>He has a pair of black socks?</a:t>
            </a:r>
            <a:endParaRPr/>
          </a:p>
          <a:p>
            <a:pPr indent="0" lvl="0" marL="457200" rtl="0" algn="l">
              <a:spcBef>
                <a:spcPts val="0"/>
              </a:spcBef>
              <a:spcAft>
                <a:spcPts val="0"/>
              </a:spcAft>
              <a:buNone/>
            </a:pPr>
            <a:r>
              <a:rPr lang="en" sz="1600"/>
              <a:t>In the worst case, Ragneo can pull out all 10 white socks and 10 green socks before getting any black socks. He will need </a:t>
            </a:r>
            <a:r>
              <a:rPr b="1" lang="en" sz="1600"/>
              <a:t>22 </a:t>
            </a:r>
            <a:r>
              <a:rPr lang="en" sz="1600"/>
              <a:t>socks.</a:t>
            </a:r>
            <a:endParaRPr sz="1600"/>
          </a:p>
          <a:p>
            <a:pPr indent="-342900" lvl="0" marL="457200" rtl="0" algn="l">
              <a:spcBef>
                <a:spcPts val="1600"/>
              </a:spcBef>
              <a:spcAft>
                <a:spcPts val="0"/>
              </a:spcAft>
              <a:buSzPts val="1800"/>
              <a:buAutoNum type="alphaLcPeriod"/>
            </a:pPr>
            <a:r>
              <a:rPr lang="en"/>
              <a:t>He has one pair of every single color?</a:t>
            </a:r>
            <a:endParaRPr/>
          </a:p>
          <a:p>
            <a:pPr indent="0" lvl="0" marL="457200" rtl="0" algn="l">
              <a:spcBef>
                <a:spcPts val="0"/>
              </a:spcBef>
              <a:spcAft>
                <a:spcPts val="1600"/>
              </a:spcAft>
              <a:buNone/>
            </a:pPr>
            <a:r>
              <a:rPr i="1" lang="en" sz="1600"/>
              <a:t>Like the last one, Ragneo can pull out 20 socks without hitting a third color. He needs to pull out </a:t>
            </a:r>
            <a:r>
              <a:rPr b="1" i="1" lang="en" sz="1600"/>
              <a:t>22</a:t>
            </a:r>
            <a:r>
              <a:rPr i="1" lang="en" sz="1600"/>
              <a:t> socks to guarantee a pair of every single color.</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500"/>
                                        <p:tgtEl>
                                          <p:spTgt spid="2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animEffect filter="fade" transition="in">
                                      <p:cBhvr>
                                        <p:cTn dur="500"/>
                                        <p:tgtEl>
                                          <p:spTgt spid="2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animEffect filter="fade" transition="in">
                                      <p:cBhvr>
                                        <p:cTn dur="500"/>
                                        <p:tgtEl>
                                          <p:spTgt spid="2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3" st="3"/>
                                            </p:txEl>
                                          </p:spTgt>
                                        </p:tgtEl>
                                        <p:attrNameLst>
                                          <p:attrName>style.visibility</p:attrName>
                                        </p:attrNameLst>
                                      </p:cBhvr>
                                      <p:to>
                                        <p:strVal val="visible"/>
                                      </p:to>
                                    </p:set>
                                    <p:animEffect filter="fade" transition="in">
                                      <p:cBhvr>
                                        <p:cTn dur="500"/>
                                        <p:tgtEl>
                                          <p:spTgt spid="2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4" st="4"/>
                                            </p:txEl>
                                          </p:spTgt>
                                        </p:tgtEl>
                                        <p:attrNameLst>
                                          <p:attrName>style.visibility</p:attrName>
                                        </p:attrNameLst>
                                      </p:cBhvr>
                                      <p:to>
                                        <p:strVal val="visible"/>
                                      </p:to>
                                    </p:set>
                                    <p:animEffect filter="fade" transition="in">
                                      <p:cBhvr>
                                        <p:cTn dur="500"/>
                                        <p:tgtEl>
                                          <p:spTgt spid="2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5" st="5"/>
                                            </p:txEl>
                                          </p:spTgt>
                                        </p:tgtEl>
                                        <p:attrNameLst>
                                          <p:attrName>style.visibility</p:attrName>
                                        </p:attrNameLst>
                                      </p:cBhvr>
                                      <p:to>
                                        <p:strVal val="visible"/>
                                      </p:to>
                                    </p:set>
                                    <p:animEffect filter="fade" transition="in">
                                      <p:cBhvr>
                                        <p:cTn dur="500"/>
                                        <p:tgtEl>
                                          <p:spTgt spid="25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minimum...</a:t>
            </a:r>
            <a:endParaRPr/>
          </a:p>
        </p:txBody>
      </p:sp>
      <p:sp>
        <p:nvSpPr>
          <p:cNvPr id="264" name="Google Shape;264;p3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minimum number of people you need to guarantee...</a:t>
            </a:r>
            <a:endParaRPr/>
          </a:p>
          <a:p>
            <a:pPr indent="-342900" lvl="0" marL="457200" rtl="0" algn="l">
              <a:spcBef>
                <a:spcPts val="1600"/>
              </a:spcBef>
              <a:spcAft>
                <a:spcPts val="0"/>
              </a:spcAft>
              <a:buSzPts val="1800"/>
              <a:buAutoNum type="alphaLcPeriod"/>
            </a:pPr>
            <a:r>
              <a:rPr lang="en"/>
              <a:t>two have the same birth month?</a:t>
            </a:r>
            <a:endParaRPr/>
          </a:p>
          <a:p>
            <a:pPr indent="0" lvl="0" marL="457200" rtl="0" algn="l">
              <a:spcBef>
                <a:spcPts val="0"/>
              </a:spcBef>
              <a:spcAft>
                <a:spcPts val="0"/>
              </a:spcAft>
              <a:buNone/>
            </a:pPr>
            <a:r>
              <a:rPr i="1" lang="en" sz="1600"/>
              <a:t>There are 12 months in a year, so the worst case scenario is we pull 12 people with different birth months. We need 13 to guarantee two have the same birth month.</a:t>
            </a:r>
            <a:endParaRPr i="1" sz="1600"/>
          </a:p>
          <a:p>
            <a:pPr indent="-342900" lvl="0" marL="457200" rtl="0" algn="l">
              <a:spcBef>
                <a:spcPts val="1600"/>
              </a:spcBef>
              <a:spcAft>
                <a:spcPts val="0"/>
              </a:spcAft>
              <a:buSzPts val="1800"/>
              <a:buAutoNum type="alphaLcPeriod"/>
            </a:pPr>
            <a:r>
              <a:rPr lang="en"/>
              <a:t>t</a:t>
            </a:r>
            <a:r>
              <a:rPr lang="en"/>
              <a:t>wo share the same first name initial?</a:t>
            </a:r>
            <a:endParaRPr/>
          </a:p>
          <a:p>
            <a:pPr indent="0" lvl="0" marL="457200" rtl="0" algn="l">
              <a:spcBef>
                <a:spcPts val="0"/>
              </a:spcBef>
              <a:spcAft>
                <a:spcPts val="0"/>
              </a:spcAft>
              <a:buNone/>
            </a:pPr>
            <a:r>
              <a:rPr i="1" lang="en" sz="1600"/>
              <a:t>In the worst case, we can get 26 people with different first initials. We will need 26 + 1 or 27 to be sure.</a:t>
            </a:r>
            <a:endParaRPr i="1" sz="1600"/>
          </a:p>
          <a:p>
            <a:pPr indent="-342900" lvl="0" marL="457200" rtl="0" algn="l">
              <a:spcBef>
                <a:spcPts val="1600"/>
              </a:spcBef>
              <a:spcAft>
                <a:spcPts val="0"/>
              </a:spcAft>
              <a:buSzPts val="1800"/>
              <a:buAutoNum type="alphaLcPeriod"/>
            </a:pPr>
            <a:r>
              <a:rPr lang="en"/>
              <a:t>t</a:t>
            </a:r>
            <a:r>
              <a:rPr lang="en"/>
              <a:t>wo come from the same U.S. State (assume they are all Americans)?</a:t>
            </a:r>
            <a:endParaRPr/>
          </a:p>
          <a:p>
            <a:pPr indent="0" lvl="0" marL="457200" rtl="0" algn="l">
              <a:spcBef>
                <a:spcPts val="0"/>
              </a:spcBef>
              <a:spcAft>
                <a:spcPts val="1600"/>
              </a:spcAft>
              <a:buNone/>
            </a:pPr>
            <a:r>
              <a:rPr i="1" lang="en" sz="1600"/>
              <a:t>There are 50 states, so we need 50 + 1, or 51 states to be certain.</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1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1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1000"/>
                                        <p:tgtEl>
                                          <p:spTgt spid="2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animEffect filter="fade" transition="in">
                                      <p:cBhvr>
                                        <p:cTn dur="1000"/>
                                        <p:tgtEl>
                                          <p:spTgt spid="2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5" st="5"/>
                                            </p:txEl>
                                          </p:spTgt>
                                        </p:tgtEl>
                                        <p:attrNameLst>
                                          <p:attrName>style.visibility</p:attrName>
                                        </p:attrNameLst>
                                      </p:cBhvr>
                                      <p:to>
                                        <p:strVal val="visible"/>
                                      </p:to>
                                    </p:set>
                                    <p:animEffect filter="fade" transition="in">
                                      <p:cBhvr>
                                        <p:cTn dur="1000"/>
                                        <p:tgtEl>
                                          <p:spTgt spid="2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6" st="6"/>
                                            </p:txEl>
                                          </p:spTgt>
                                        </p:tgtEl>
                                        <p:attrNameLst>
                                          <p:attrName>style.visibility</p:attrName>
                                        </p:attrNameLst>
                                      </p:cBhvr>
                                      <p:to>
                                        <p:strVal val="visible"/>
                                      </p:to>
                                    </p:set>
                                    <p:animEffect filter="fade" transition="in">
                                      <p:cBhvr>
                                        <p:cTn dur="1000"/>
                                        <p:tgtEl>
                                          <p:spTgt spid="26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minimum advanced...</a:t>
            </a:r>
            <a:endParaRPr/>
          </a:p>
        </p:txBody>
      </p:sp>
      <p:sp>
        <p:nvSpPr>
          <p:cNvPr id="270" name="Google Shape;270;p3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minimum number of people we need to guarantee…</a:t>
            </a:r>
            <a:endParaRPr/>
          </a:p>
          <a:p>
            <a:pPr indent="-342900" lvl="0" marL="457200" rtl="0" algn="l">
              <a:spcBef>
                <a:spcPts val="1600"/>
              </a:spcBef>
              <a:spcAft>
                <a:spcPts val="0"/>
              </a:spcAft>
              <a:buSzPts val="1800"/>
              <a:buAutoNum type="alphaLcPeriod"/>
            </a:pPr>
            <a:r>
              <a:rPr lang="en"/>
              <a:t>3 people share the same birthday?</a:t>
            </a:r>
            <a:endParaRPr/>
          </a:p>
          <a:p>
            <a:pPr indent="0" lvl="0" marL="457200" rtl="0" algn="l">
              <a:spcBef>
                <a:spcPts val="1600"/>
              </a:spcBef>
              <a:spcAft>
                <a:spcPts val="0"/>
              </a:spcAft>
              <a:buNone/>
            </a:pPr>
            <a:r>
              <a:rPr i="1" lang="en" sz="1600"/>
              <a:t>In our worst case scenario, we can find 366 x 2 = 732 people without reaching 3 people on one day, However, the </a:t>
            </a:r>
            <a:r>
              <a:rPr b="1" i="1" lang="en" sz="1600"/>
              <a:t>733</a:t>
            </a:r>
            <a:r>
              <a:rPr i="1" lang="en" sz="1600"/>
              <a:t>rd person will need to have a birthday on a day 2 others have their birthday. </a:t>
            </a:r>
            <a:endParaRPr i="1" sz="1600"/>
          </a:p>
          <a:p>
            <a:pPr indent="-342900" lvl="0" marL="457200" rtl="0" algn="l">
              <a:spcBef>
                <a:spcPts val="1600"/>
              </a:spcBef>
              <a:spcAft>
                <a:spcPts val="0"/>
              </a:spcAft>
              <a:buSzPts val="1800"/>
              <a:buAutoNum type="alphaLcPeriod"/>
            </a:pPr>
            <a:r>
              <a:rPr lang="en"/>
              <a:t>2 people share the same first </a:t>
            </a:r>
            <a:r>
              <a:rPr i="1" lang="en"/>
              <a:t>and</a:t>
            </a:r>
            <a:r>
              <a:rPr lang="en"/>
              <a:t> last initial?</a:t>
            </a:r>
            <a:endParaRPr/>
          </a:p>
          <a:p>
            <a:pPr indent="0" lvl="0" marL="457200" rtl="0" algn="l">
              <a:spcBef>
                <a:spcPts val="1600"/>
              </a:spcBef>
              <a:spcAft>
                <a:spcPts val="1600"/>
              </a:spcAft>
              <a:buNone/>
            </a:pPr>
            <a:r>
              <a:rPr i="1" lang="en" sz="1600"/>
              <a:t>There are 26 different choices for first and last initial. That gives a total of 26 x 26 = 676 different initial combinations. In our worst scenario, we can grab 676 people with different initials. We need a minimum of </a:t>
            </a:r>
            <a:r>
              <a:rPr b="1" i="1" lang="en" sz="1600"/>
              <a:t>677</a:t>
            </a:r>
            <a:r>
              <a:rPr i="1" lang="en" sz="1600"/>
              <a:t> people.</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5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5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5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5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500"/>
                                        <p:tgtEl>
                                          <p:spTgt spid="27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Book Bash!</a:t>
            </a:r>
            <a:endParaRPr/>
          </a:p>
        </p:txBody>
      </p:sp>
      <p:sp>
        <p:nvSpPr>
          <p:cNvPr id="276" name="Google Shape;276;p4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day, Alice will be giving out a free book to one program attendee. If she randomly chooses the student every day, what is the probability </a:t>
            </a:r>
            <a:r>
              <a:rPr i="1" lang="en"/>
              <a:t>you</a:t>
            </a:r>
            <a:r>
              <a:rPr lang="en"/>
              <a:t> will win?</a:t>
            </a:r>
            <a:endParaRPr/>
          </a:p>
          <a:p>
            <a:pPr indent="0" lvl="0" marL="0" rtl="0" algn="l">
              <a:spcBef>
                <a:spcPts val="1600"/>
              </a:spcBef>
              <a:spcAft>
                <a:spcPts val="0"/>
              </a:spcAft>
              <a:buNone/>
            </a:pPr>
            <a:r>
              <a:rPr lang="en"/>
              <a:t>Randomly select a number from 1 - 6 and type your answer into the chat. (</a:t>
            </a:r>
            <a:r>
              <a:rPr i="1" lang="en"/>
              <a:t>Please only submit one answer)</a:t>
            </a:r>
            <a:endParaRPr i="1"/>
          </a:p>
          <a:p>
            <a:pPr indent="0" lvl="0" marL="0" rtl="0" algn="l">
              <a:spcBef>
                <a:spcPts val="1600"/>
              </a:spcBef>
              <a:spcAft>
                <a:spcPts val="1600"/>
              </a:spcAft>
              <a:buNone/>
            </a:pPr>
            <a:r>
              <a:rPr lang="en"/>
              <a:t>If your number was 2, check your emails after class!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5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5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500"/>
                                        <p:tgtEl>
                                          <p:spTgt spid="27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Etak’s Puzzle! ...Can you solve it? </a:t>
            </a:r>
            <a:endParaRPr/>
          </a:p>
        </p:txBody>
      </p:sp>
      <p:pic>
        <p:nvPicPr>
          <p:cNvPr id="282" name="Google Shape;282;p41"/>
          <p:cNvPicPr preferRelativeResize="0"/>
          <p:nvPr/>
        </p:nvPicPr>
        <p:blipFill>
          <a:blip r:embed="rId3">
            <a:alphaModFix/>
          </a:blip>
          <a:stretch>
            <a:fillRect/>
          </a:stretch>
        </p:blipFill>
        <p:spPr>
          <a:xfrm>
            <a:off x="706050" y="2072750"/>
            <a:ext cx="3143250" cy="1704975"/>
          </a:xfrm>
          <a:prstGeom prst="rect">
            <a:avLst/>
          </a:prstGeom>
          <a:noFill/>
          <a:ln>
            <a:noFill/>
          </a:ln>
        </p:spPr>
      </p:pic>
      <p:pic>
        <p:nvPicPr>
          <p:cNvPr id="283" name="Google Shape;283;p41"/>
          <p:cNvPicPr preferRelativeResize="0"/>
          <p:nvPr/>
        </p:nvPicPr>
        <p:blipFill>
          <a:blip r:embed="rId4">
            <a:alphaModFix/>
          </a:blip>
          <a:stretch>
            <a:fillRect/>
          </a:stretch>
        </p:blipFill>
        <p:spPr>
          <a:xfrm>
            <a:off x="5385800" y="1967975"/>
            <a:ext cx="2676525" cy="1914525"/>
          </a:xfrm>
          <a:prstGeom prst="rect">
            <a:avLst/>
          </a:prstGeom>
          <a:noFill/>
          <a:ln>
            <a:noFill/>
          </a:ln>
        </p:spPr>
      </p:pic>
      <p:sp>
        <p:nvSpPr>
          <p:cNvPr id="284" name="Google Shape;284;p41"/>
          <p:cNvSpPr txBox="1"/>
          <p:nvPr/>
        </p:nvSpPr>
        <p:spPr>
          <a:xfrm>
            <a:off x="517925" y="1232300"/>
            <a:ext cx="26163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Puzzle 1: </a:t>
            </a:r>
            <a:endParaRPr>
              <a:latin typeface="Open Sans"/>
              <a:ea typeface="Open Sans"/>
              <a:cs typeface="Open Sans"/>
              <a:sym typeface="Open Sans"/>
            </a:endParaRPr>
          </a:p>
        </p:txBody>
      </p:sp>
      <p:sp>
        <p:nvSpPr>
          <p:cNvPr id="285" name="Google Shape;285;p41"/>
          <p:cNvSpPr txBox="1"/>
          <p:nvPr/>
        </p:nvSpPr>
        <p:spPr>
          <a:xfrm>
            <a:off x="5063125" y="1250150"/>
            <a:ext cx="2676600" cy="4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Puzzle 2: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1</a:t>
            </a:r>
            <a:endParaRPr/>
          </a:p>
        </p:txBody>
      </p:sp>
      <p:sp>
        <p:nvSpPr>
          <p:cNvPr id="82" name="Google Shape;82;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Alice’s cousin Elica is trying to transport a cat, a rat, and a giant wheel of cheese. If left unsupervised, the cat will attack the rat, and the rat will attack the giant wheel of cheese.  She is at a river with a very thin bridge, and can only bring one of her items at a time. How can she safely transport the cat, rat, and giant wheel of cheese over?</a:t>
            </a:r>
            <a:endParaRPr/>
          </a:p>
        </p:txBody>
      </p:sp>
      <p:pic>
        <p:nvPicPr>
          <p:cNvPr descr="Wooden Bridge Cliparts, Stock Vector And Royalty Free Wooden ..." id="83" name="Google Shape;83;p15"/>
          <p:cNvPicPr preferRelativeResize="0"/>
          <p:nvPr/>
        </p:nvPicPr>
        <p:blipFill>
          <a:blip r:embed="rId3">
            <a:alphaModFix/>
          </a:blip>
          <a:stretch>
            <a:fillRect/>
          </a:stretch>
        </p:blipFill>
        <p:spPr>
          <a:xfrm>
            <a:off x="6026250" y="3048425"/>
            <a:ext cx="2676525" cy="1714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Atek puzzle! </a:t>
            </a:r>
            <a:endParaRPr/>
          </a:p>
        </p:txBody>
      </p:sp>
      <p:sp>
        <p:nvSpPr>
          <p:cNvPr id="291" name="Google Shape;291;p4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 get a pencil. </a:t>
            </a:r>
            <a:endParaRPr/>
          </a:p>
          <a:p>
            <a:pPr indent="0" lvl="0" marL="0" rtl="0" algn="l">
              <a:spcBef>
                <a:spcPts val="1600"/>
              </a:spcBef>
              <a:spcAft>
                <a:spcPts val="0"/>
              </a:spcAft>
              <a:buNone/>
            </a:pPr>
            <a:r>
              <a:rPr lang="en"/>
              <a:t>Repeat after me. </a:t>
            </a:r>
            <a:endParaRPr/>
          </a:p>
          <a:p>
            <a:pPr indent="0" lvl="0" marL="0" rtl="0" algn="l">
              <a:spcBef>
                <a:spcPts val="1600"/>
              </a:spcBef>
              <a:spcAft>
                <a:spcPts val="1600"/>
              </a:spcAft>
              <a:buNone/>
            </a:pPr>
            <a:r>
              <a:t/>
            </a:r>
            <a:endParaRPr/>
          </a:p>
        </p:txBody>
      </p:sp>
      <p:pic>
        <p:nvPicPr>
          <p:cNvPr id="292" name="Google Shape;292;p42"/>
          <p:cNvPicPr preferRelativeResize="0"/>
          <p:nvPr/>
        </p:nvPicPr>
        <p:blipFill>
          <a:blip r:embed="rId3">
            <a:alphaModFix/>
          </a:blip>
          <a:stretch>
            <a:fillRect/>
          </a:stretch>
        </p:blipFill>
        <p:spPr>
          <a:xfrm>
            <a:off x="5322075" y="1266325"/>
            <a:ext cx="2286000" cy="22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Explained</a:t>
            </a:r>
            <a:endParaRPr/>
          </a:p>
        </p:txBody>
      </p:sp>
      <p:sp>
        <p:nvSpPr>
          <p:cNvPr id="89" name="Google Shape;89;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Elica can move the rat over. </a:t>
            </a:r>
            <a:endParaRPr/>
          </a:p>
          <a:p>
            <a:pPr indent="0" lvl="0" marL="0" rtl="0" algn="l">
              <a:spcBef>
                <a:spcPts val="1600"/>
              </a:spcBef>
              <a:spcAft>
                <a:spcPts val="0"/>
              </a:spcAft>
              <a:buNone/>
            </a:pPr>
            <a:r>
              <a:rPr lang="en"/>
              <a:t>She returns back empty handed.</a:t>
            </a:r>
            <a:endParaRPr/>
          </a:p>
          <a:p>
            <a:pPr indent="0" lvl="0" marL="0" rtl="0" algn="l">
              <a:spcBef>
                <a:spcPts val="1600"/>
              </a:spcBef>
              <a:spcAft>
                <a:spcPts val="0"/>
              </a:spcAft>
              <a:buNone/>
            </a:pPr>
            <a:r>
              <a:rPr lang="en"/>
              <a:t>Next, she brings the cat over.</a:t>
            </a:r>
            <a:endParaRPr/>
          </a:p>
          <a:p>
            <a:pPr indent="0" lvl="0" marL="0" rtl="0" algn="l">
              <a:spcBef>
                <a:spcPts val="1600"/>
              </a:spcBef>
              <a:spcAft>
                <a:spcPts val="0"/>
              </a:spcAft>
              <a:buNone/>
            </a:pPr>
            <a:r>
              <a:rPr lang="en"/>
              <a:t>She returns with the rat.</a:t>
            </a:r>
            <a:endParaRPr/>
          </a:p>
          <a:p>
            <a:pPr indent="0" lvl="0" marL="0" rtl="0" algn="l">
              <a:spcBef>
                <a:spcPts val="1600"/>
              </a:spcBef>
              <a:spcAft>
                <a:spcPts val="0"/>
              </a:spcAft>
              <a:buNone/>
            </a:pPr>
            <a:r>
              <a:rPr lang="en"/>
              <a:t>Then, she brings the giant wheel of cheese over.</a:t>
            </a:r>
            <a:endParaRPr/>
          </a:p>
          <a:p>
            <a:pPr indent="0" lvl="0" marL="0" rtl="0" algn="l">
              <a:spcBef>
                <a:spcPts val="1600"/>
              </a:spcBef>
              <a:spcAft>
                <a:spcPts val="1600"/>
              </a:spcAft>
              <a:buNone/>
            </a:pPr>
            <a:r>
              <a:rPr lang="en"/>
              <a:t>She returns, picks up the rat, then heads off.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5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5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5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5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5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animEffect filter="fade" transition="in">
                                      <p:cBhvr>
                                        <p:cTn dur="500"/>
                                        <p:tgtEl>
                                          <p:spTgt spid="8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Venn Diagrams</a:t>
            </a:r>
            <a:endParaRPr/>
          </a:p>
        </p:txBody>
      </p:sp>
      <p:sp>
        <p:nvSpPr>
          <p:cNvPr id="95" name="Google Shape;95;p17"/>
          <p:cNvSpPr txBox="1"/>
          <p:nvPr>
            <p:ph idx="1" type="body"/>
          </p:nvPr>
        </p:nvSpPr>
        <p:spPr>
          <a:xfrm>
            <a:off x="311700" y="1266325"/>
            <a:ext cx="8520600" cy="33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Venn Diagram is one like this.</a:t>
            </a:r>
            <a:endParaRPr/>
          </a:p>
          <a:p>
            <a:pPr indent="0" lvl="0" marL="0" rtl="0" algn="l">
              <a:spcBef>
                <a:spcPts val="1600"/>
              </a:spcBef>
              <a:spcAft>
                <a:spcPts val="0"/>
              </a:spcAft>
              <a:buNone/>
            </a:pPr>
            <a:r>
              <a:rPr lang="en"/>
              <a:t>Let’s try making one together...</a:t>
            </a:r>
            <a:endParaRPr/>
          </a:p>
          <a:p>
            <a:pPr indent="0" lvl="0" marL="0" rtl="0" algn="l">
              <a:spcBef>
                <a:spcPts val="1600"/>
              </a:spcBef>
              <a:spcAft>
                <a:spcPts val="1600"/>
              </a:spcAft>
              <a:buNone/>
            </a:pPr>
            <a:r>
              <a:t/>
            </a:r>
            <a:endParaRPr/>
          </a:p>
        </p:txBody>
      </p:sp>
      <p:pic>
        <p:nvPicPr>
          <p:cNvPr descr="Clip Art: Venn Diagram 2 Zone Color 2 Unlabeled I abcteach.com ..." id="96" name="Google Shape;96;p17"/>
          <p:cNvPicPr preferRelativeResize="0"/>
          <p:nvPr/>
        </p:nvPicPr>
        <p:blipFill rotWithShape="1">
          <a:blip r:embed="rId3">
            <a:alphaModFix/>
          </a:blip>
          <a:srcRect b="16204" l="2436" r="1630" t="10303"/>
          <a:stretch/>
        </p:blipFill>
        <p:spPr>
          <a:xfrm>
            <a:off x="4640750" y="1726225"/>
            <a:ext cx="4129704" cy="305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Venn Diagrams</a:t>
            </a:r>
            <a:endParaRPr/>
          </a:p>
        </p:txBody>
      </p:sp>
      <p:sp>
        <p:nvSpPr>
          <p:cNvPr id="102" name="Google Shape;102;p18"/>
          <p:cNvSpPr txBox="1"/>
          <p:nvPr>
            <p:ph idx="1" type="body"/>
          </p:nvPr>
        </p:nvSpPr>
        <p:spPr>
          <a:xfrm>
            <a:off x="311700" y="12428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Can you make a Venn Diagram to express the shared and different letters between </a:t>
            </a:r>
            <a:r>
              <a:rPr b="1" lang="en"/>
              <a:t>Kate</a:t>
            </a:r>
            <a:r>
              <a:rPr lang="en"/>
              <a:t> and </a:t>
            </a:r>
            <a:r>
              <a:rPr b="1" lang="en"/>
              <a:t>Karen</a:t>
            </a:r>
            <a:r>
              <a:rPr lang="en"/>
              <a:t>?</a:t>
            </a:r>
            <a:endParaRPr/>
          </a:p>
        </p:txBody>
      </p:sp>
      <p:sp>
        <p:nvSpPr>
          <p:cNvPr id="103" name="Google Shape;103;p18"/>
          <p:cNvSpPr/>
          <p:nvPr/>
        </p:nvSpPr>
        <p:spPr>
          <a:xfrm>
            <a:off x="2515350" y="23484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4039350" y="23484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nvSpPr>
        <p:spPr>
          <a:xfrm>
            <a:off x="3272075" y="2554100"/>
            <a:ext cx="882900" cy="1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Kate</a:t>
            </a:r>
            <a:endParaRPr>
              <a:latin typeface="Open Sans"/>
              <a:ea typeface="Open Sans"/>
              <a:cs typeface="Open Sans"/>
              <a:sym typeface="Open Sans"/>
            </a:endParaRPr>
          </a:p>
        </p:txBody>
      </p:sp>
      <p:sp>
        <p:nvSpPr>
          <p:cNvPr id="106" name="Google Shape;106;p18"/>
          <p:cNvSpPr txBox="1"/>
          <p:nvPr/>
        </p:nvSpPr>
        <p:spPr>
          <a:xfrm>
            <a:off x="5225900" y="2554100"/>
            <a:ext cx="835800" cy="1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Karen</a:t>
            </a:r>
            <a:endParaRPr>
              <a:latin typeface="Open Sans"/>
              <a:ea typeface="Open Sans"/>
              <a:cs typeface="Open Sans"/>
              <a:sym typeface="Open Sans"/>
            </a:endParaRPr>
          </a:p>
        </p:txBody>
      </p:sp>
      <p:sp>
        <p:nvSpPr>
          <p:cNvPr id="107" name="Google Shape;107;p18"/>
          <p:cNvSpPr txBox="1"/>
          <p:nvPr/>
        </p:nvSpPr>
        <p:spPr>
          <a:xfrm>
            <a:off x="4260750" y="3142600"/>
            <a:ext cx="3648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K</a:t>
            </a:r>
            <a:endParaRPr>
              <a:latin typeface="Open Sans"/>
              <a:ea typeface="Open Sans"/>
              <a:cs typeface="Open Sans"/>
              <a:sym typeface="Open Sans"/>
            </a:endParaRPr>
          </a:p>
        </p:txBody>
      </p:sp>
      <p:sp>
        <p:nvSpPr>
          <p:cNvPr id="108" name="Google Shape;108;p18"/>
          <p:cNvSpPr txBox="1"/>
          <p:nvPr/>
        </p:nvSpPr>
        <p:spPr>
          <a:xfrm>
            <a:off x="4413750" y="3566325"/>
            <a:ext cx="294300" cy="5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A</a:t>
            </a:r>
            <a:endParaRPr>
              <a:latin typeface="Open Sans"/>
              <a:ea typeface="Open Sans"/>
              <a:cs typeface="Open Sans"/>
              <a:sym typeface="Open Sans"/>
            </a:endParaRPr>
          </a:p>
        </p:txBody>
      </p:sp>
      <p:sp>
        <p:nvSpPr>
          <p:cNvPr id="109" name="Google Shape;109;p18"/>
          <p:cNvSpPr txBox="1"/>
          <p:nvPr/>
        </p:nvSpPr>
        <p:spPr>
          <a:xfrm>
            <a:off x="2930725" y="3154375"/>
            <a:ext cx="294300" cy="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T</a:t>
            </a:r>
            <a:endParaRPr>
              <a:latin typeface="Open Sans"/>
              <a:ea typeface="Open Sans"/>
              <a:cs typeface="Open Sans"/>
              <a:sym typeface="Open Sans"/>
            </a:endParaRPr>
          </a:p>
        </p:txBody>
      </p:sp>
      <p:sp>
        <p:nvSpPr>
          <p:cNvPr id="110" name="Google Shape;110;p18"/>
          <p:cNvSpPr txBox="1"/>
          <p:nvPr/>
        </p:nvSpPr>
        <p:spPr>
          <a:xfrm>
            <a:off x="4484375" y="4037125"/>
            <a:ext cx="223800" cy="2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a:t>
            </a:r>
            <a:endParaRPr>
              <a:latin typeface="Open Sans"/>
              <a:ea typeface="Open Sans"/>
              <a:cs typeface="Open Sans"/>
              <a:sym typeface="Open Sans"/>
            </a:endParaRPr>
          </a:p>
        </p:txBody>
      </p:sp>
      <p:sp>
        <p:nvSpPr>
          <p:cNvPr id="111" name="Google Shape;111;p18"/>
          <p:cNvSpPr txBox="1"/>
          <p:nvPr/>
        </p:nvSpPr>
        <p:spPr>
          <a:xfrm>
            <a:off x="5331825" y="3236750"/>
            <a:ext cx="294300" cy="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R</a:t>
            </a:r>
            <a:endParaRPr>
              <a:latin typeface="Open Sans"/>
              <a:ea typeface="Open Sans"/>
              <a:cs typeface="Open Sans"/>
              <a:sym typeface="Open Sans"/>
            </a:endParaRPr>
          </a:p>
        </p:txBody>
      </p:sp>
      <p:sp>
        <p:nvSpPr>
          <p:cNvPr id="112" name="Google Shape;112;p18"/>
          <p:cNvSpPr txBox="1"/>
          <p:nvPr/>
        </p:nvSpPr>
        <p:spPr>
          <a:xfrm>
            <a:off x="5661375" y="3860575"/>
            <a:ext cx="3648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N</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Alice’s Class</a:t>
            </a:r>
            <a:endParaRPr/>
          </a:p>
        </p:txBody>
      </p:sp>
      <p:sp>
        <p:nvSpPr>
          <p:cNvPr id="118" name="Google Shape;118;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There are 10 people in Alice’s English class. 7 students are also taking a literature class with her, and 4 are taking a history class with her. If 2 students are taking both literature and history with her, how many students are not taking any other classes with her?</a:t>
            </a:r>
            <a:endParaRPr/>
          </a:p>
        </p:txBody>
      </p:sp>
      <p:sp>
        <p:nvSpPr>
          <p:cNvPr id="119" name="Google Shape;119;p19"/>
          <p:cNvSpPr/>
          <p:nvPr/>
        </p:nvSpPr>
        <p:spPr>
          <a:xfrm>
            <a:off x="4645724" y="2571750"/>
            <a:ext cx="2179200" cy="178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5918492" y="2571750"/>
            <a:ext cx="2179200" cy="178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Orange’s Class Counting</a:t>
            </a:r>
            <a:endParaRPr/>
          </a:p>
        </p:txBody>
      </p:sp>
      <p:sp>
        <p:nvSpPr>
          <p:cNvPr id="126" name="Google Shape;126;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There are 30 students in Orange’s class. 21 of those students are learning Spanish, and 14 are learning French. If every student is learning at least one of Spanish or French, how many students are learning both?</a:t>
            </a:r>
            <a:endParaRPr/>
          </a:p>
        </p:txBody>
      </p:sp>
      <p:sp>
        <p:nvSpPr>
          <p:cNvPr id="127" name="Google Shape;127;p20"/>
          <p:cNvSpPr/>
          <p:nvPr/>
        </p:nvSpPr>
        <p:spPr>
          <a:xfrm>
            <a:off x="252712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403935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Counting Cont.</a:t>
            </a:r>
            <a:endParaRPr/>
          </a:p>
        </p:txBody>
      </p:sp>
      <p:sp>
        <p:nvSpPr>
          <p:cNvPr id="134" name="Google Shape;134;p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Of the 30 students, 24 passed the first math test of the year. After some more studying, 27 students passed the second math test. If 23 students (including Orange) successfully passed both tests, how many students failed both?</a:t>
            </a:r>
            <a:endParaRPr/>
          </a:p>
        </p:txBody>
      </p:sp>
      <p:sp>
        <p:nvSpPr>
          <p:cNvPr id="135" name="Google Shape;135;p21"/>
          <p:cNvSpPr/>
          <p:nvPr/>
        </p:nvSpPr>
        <p:spPr>
          <a:xfrm>
            <a:off x="251535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p:nvPr/>
        </p:nvSpPr>
        <p:spPr>
          <a:xfrm>
            <a:off x="4039350" y="2500800"/>
            <a:ext cx="2589300" cy="2412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