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PT Sans Narrow"/>
      <p:regular r:id="rId35"/>
      <p:bold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36CA89-9C29-4484-939F-E6B067E616BE}">
  <a:tblStyle styleId="{4836CA89-9C29-4484-939F-E6B067E616B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29F04B6-3F1C-42D6-BE7F-41FDED9E3AF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PTSansNarrow-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OpenSans-regular.fntdata"/><Relationship Id="rId14" Type="http://schemas.openxmlformats.org/officeDocument/2006/relationships/slide" Target="slides/slide7.xml"/><Relationship Id="rId36" Type="http://schemas.openxmlformats.org/officeDocument/2006/relationships/font" Target="fonts/PTSansNarrow-bold.fntdata"/><Relationship Id="rId17" Type="http://schemas.openxmlformats.org/officeDocument/2006/relationships/slide" Target="slides/slide10.xml"/><Relationship Id="rId39" Type="http://schemas.openxmlformats.org/officeDocument/2006/relationships/font" Target="fonts/OpenSans-italic.fntdata"/><Relationship Id="rId16" Type="http://schemas.openxmlformats.org/officeDocument/2006/relationships/slide" Target="slides/slide9.xml"/><Relationship Id="rId38" Type="http://schemas.openxmlformats.org/officeDocument/2006/relationships/font" Target="fonts/Open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e3a79e4ec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e3a79e4ec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e3a79e4e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e3a79e4e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e3a79e4e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e3a79e4e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e3a79e4e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e3a79e4e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e3a79e4e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e3a79e4e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e3a79e4e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e3a79e4e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e3a79e4e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e3a79e4e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e3a79e4e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e3a79e4e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e3a79e4ec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e3a79e4ec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e3a79e4e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e3a79e4e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e3a79e4ec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e3a79e4ec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e3a79e4e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e3a79e4e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8e3a79e4ec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8e3a79e4ec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8e3a79e4ec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8e3a79e4ec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e3a79e4ec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e3a79e4ec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8e3a79e4ec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8e3a79e4ec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e3a79e4ec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e3a79e4ec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8e3a79e4ec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8e3a79e4ec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8e3a79e4ec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e3a79e4ec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Hidden easter egg!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e3a79e4ec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e3a79e4ec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e3a79e4e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e3a79e4e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e3a79e4e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e3a79e4e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e3a79e4e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e3a79e4e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e3a79e4e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e3a79e4e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e3a79e4ec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e3a79e4ec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e3a79e4e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e3a79e4e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cxnSp>
        <p:nvCxnSpPr>
          <p:cNvPr id="67" name="Google Shape;67;p14"/>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68" name="Google Shape;68;p14"/>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69" name="Google Shape;69;p14"/>
          <p:cNvGrpSpPr/>
          <p:nvPr/>
        </p:nvGrpSpPr>
        <p:grpSpPr>
          <a:xfrm>
            <a:off x="1004144" y="1022025"/>
            <a:ext cx="7136668" cy="152400"/>
            <a:chOff x="1346429" y="1011300"/>
            <a:chExt cx="6452100" cy="152400"/>
          </a:xfrm>
        </p:grpSpPr>
        <p:cxnSp>
          <p:nvCxnSpPr>
            <p:cNvPr id="70" name="Google Shape;70;p14"/>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71" name="Google Shape;71;p14"/>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72" name="Google Shape;72;p14"/>
          <p:cNvGrpSpPr/>
          <p:nvPr/>
        </p:nvGrpSpPr>
        <p:grpSpPr>
          <a:xfrm>
            <a:off x="1004151" y="3969100"/>
            <a:ext cx="7136668" cy="152400"/>
            <a:chOff x="1346435" y="3969088"/>
            <a:chExt cx="6452100" cy="152400"/>
          </a:xfrm>
        </p:grpSpPr>
        <p:cxnSp>
          <p:nvCxnSpPr>
            <p:cNvPr id="73" name="Google Shape;73;p14"/>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74" name="Google Shape;74;p14"/>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75" name="Google Shape;75;p14"/>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76" name="Google Shape;76;p14"/>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77" name="Google Shape;7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5"/>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2" name="Shape 82"/>
        <p:cNvGrpSpPr/>
        <p:nvPr/>
      </p:nvGrpSpPr>
      <p:grpSpPr>
        <a:xfrm>
          <a:off x="0" y="0"/>
          <a:ext cx="0" cy="0"/>
          <a:chOff x="0" y="0"/>
          <a:chExt cx="0" cy="0"/>
        </a:xfrm>
      </p:grpSpPr>
      <p:sp>
        <p:nvSpPr>
          <p:cNvPr id="83" name="Google Shape;83;p16"/>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 name="Google Shape;8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9" name="Google Shape;89;p17"/>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0" name="Google Shape;90;p17"/>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 name="Shape 95"/>
        <p:cNvGrpSpPr/>
        <p:nvPr/>
      </p:nvGrpSpPr>
      <p:grpSpPr>
        <a:xfrm>
          <a:off x="0" y="0"/>
          <a:ext cx="0" cy="0"/>
          <a:chOff x="0" y="0"/>
          <a:chExt cx="0" cy="0"/>
        </a:xfrm>
      </p:grpSpPr>
      <p:sp>
        <p:nvSpPr>
          <p:cNvPr id="96" name="Google Shape;96;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8" name="Google Shape;98;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101" name="Google Shape;10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2" name="Shape 102"/>
        <p:cNvGrpSpPr/>
        <p:nvPr/>
      </p:nvGrpSpPr>
      <p:grpSpPr>
        <a:xfrm>
          <a:off x="0" y="0"/>
          <a:ext cx="0" cy="0"/>
          <a:chOff x="0" y="0"/>
          <a:chExt cx="0" cy="0"/>
        </a:xfrm>
      </p:grpSpPr>
      <p:sp>
        <p:nvSpPr>
          <p:cNvPr id="103" name="Google Shape;103;p21"/>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4" name="Google Shape;104;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5" name="Google Shape;105;p21"/>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6" name="Google Shape;106;p21"/>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8" name="Google Shape;10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22"/>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111" name="Google Shape;11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2" name="Shape 112"/>
        <p:cNvGrpSpPr/>
        <p:nvPr/>
      </p:nvGrpSpPr>
      <p:grpSpPr>
        <a:xfrm>
          <a:off x="0" y="0"/>
          <a:ext cx="0" cy="0"/>
          <a:chOff x="0" y="0"/>
          <a:chExt cx="0" cy="0"/>
        </a:xfrm>
      </p:grpSpPr>
      <p:sp>
        <p:nvSpPr>
          <p:cNvPr id="113" name="Google Shape;113;p23"/>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3"/>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115" name="Google Shape;115;p23"/>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6" name="Google Shape;11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64" name="Google Shape;64;p1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65" name="Google Shape;6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Day 8: Combinatorics</a:t>
            </a:r>
            <a:endParaRPr/>
          </a:p>
        </p:txBody>
      </p:sp>
      <p:sp>
        <p:nvSpPr>
          <p:cNvPr id="124" name="Google Shape;124;p25"/>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August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Shirts and Shoes Practice</a:t>
            </a:r>
            <a:endParaRPr/>
          </a:p>
        </p:txBody>
      </p:sp>
      <p:sp>
        <p:nvSpPr>
          <p:cNvPr id="193" name="Google Shape;193;p3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outfits can Ecila make if she has…</a:t>
            </a:r>
            <a:endParaRPr/>
          </a:p>
          <a:p>
            <a:pPr indent="-342900" lvl="0" marL="457200" rtl="0" algn="l">
              <a:spcBef>
                <a:spcPts val="1600"/>
              </a:spcBef>
              <a:spcAft>
                <a:spcPts val="0"/>
              </a:spcAft>
              <a:buSzPts val="1800"/>
              <a:buAutoNum type="alphaLcPeriod"/>
            </a:pPr>
            <a:r>
              <a:rPr lang="en"/>
              <a:t>5 shirts and 4 pairs of pants?</a:t>
            </a:r>
            <a:endParaRPr/>
          </a:p>
          <a:p>
            <a:pPr indent="0" lvl="0" marL="457200" rtl="0" algn="l">
              <a:spcBef>
                <a:spcPts val="1600"/>
              </a:spcBef>
              <a:spcAft>
                <a:spcPts val="0"/>
              </a:spcAft>
              <a:buNone/>
            </a:pPr>
            <a:r>
              <a:rPr i="1" lang="en" sz="1600"/>
              <a:t>5 x 4 = </a:t>
            </a:r>
            <a:r>
              <a:rPr b="1" i="1" lang="en" sz="1600"/>
              <a:t>20</a:t>
            </a:r>
            <a:r>
              <a:rPr i="1" lang="en" sz="1600"/>
              <a:t> different outfits</a:t>
            </a:r>
            <a:endParaRPr i="1" sz="1600"/>
          </a:p>
          <a:p>
            <a:pPr indent="-342900" lvl="0" marL="457200" rtl="0" algn="l">
              <a:spcBef>
                <a:spcPts val="1600"/>
              </a:spcBef>
              <a:spcAft>
                <a:spcPts val="0"/>
              </a:spcAft>
              <a:buSzPts val="1800"/>
              <a:buAutoNum type="alphaLcPeriod"/>
            </a:pPr>
            <a:r>
              <a:rPr lang="en"/>
              <a:t>2 hats, 5 shirts, 4 pairs of pants?</a:t>
            </a:r>
            <a:endParaRPr/>
          </a:p>
          <a:p>
            <a:pPr indent="0" lvl="0" marL="457200" rtl="0" algn="l">
              <a:spcBef>
                <a:spcPts val="1600"/>
              </a:spcBef>
              <a:spcAft>
                <a:spcPts val="0"/>
              </a:spcAft>
              <a:buNone/>
            </a:pPr>
            <a:r>
              <a:rPr i="1" lang="en" sz="1600"/>
              <a:t>2 x 5 x 4 = </a:t>
            </a:r>
            <a:r>
              <a:rPr b="1" i="1" lang="en" sz="1600"/>
              <a:t>40</a:t>
            </a:r>
            <a:r>
              <a:rPr i="1" lang="en" sz="1600"/>
              <a:t> different outfits</a:t>
            </a:r>
            <a:endParaRPr i="1" sz="1600"/>
          </a:p>
          <a:p>
            <a:pPr indent="-342900" lvl="0" marL="457200" rtl="0" algn="l">
              <a:spcBef>
                <a:spcPts val="1600"/>
              </a:spcBef>
              <a:spcAft>
                <a:spcPts val="0"/>
              </a:spcAft>
              <a:buSzPts val="1800"/>
              <a:buAutoNum type="alphaLcPeriod"/>
            </a:pPr>
            <a:r>
              <a:rPr lang="en"/>
              <a:t>2 hats, 5 shirts, 4 pairs of pants, and 3 pairs of shoes?</a:t>
            </a:r>
            <a:endParaRPr/>
          </a:p>
          <a:p>
            <a:pPr indent="0" lvl="0" marL="457200" rtl="0" algn="l">
              <a:spcBef>
                <a:spcPts val="1600"/>
              </a:spcBef>
              <a:spcAft>
                <a:spcPts val="1600"/>
              </a:spcAft>
              <a:buNone/>
            </a:pPr>
            <a:r>
              <a:rPr i="1" lang="en" sz="1600"/>
              <a:t>2 x 5 x 4 x 3 = 40 x 3 = </a:t>
            </a:r>
            <a:r>
              <a:rPr b="1" i="1" lang="en" sz="1600"/>
              <a:t>120</a:t>
            </a:r>
            <a:r>
              <a:rPr i="1" lang="en" sz="1600"/>
              <a:t> different outfits</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5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500"/>
                                        <p:tgtEl>
                                          <p:spTgt spid="1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animEffect filter="fade" transition="in">
                                      <p:cBhvr>
                                        <p:cTn dur="500"/>
                                        <p:tgtEl>
                                          <p:spTgt spid="1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animEffect filter="fade" transition="in">
                                      <p:cBhvr>
                                        <p:cTn dur="500"/>
                                        <p:tgtEl>
                                          <p:spTgt spid="1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animEffect filter="fade" transition="in">
                                      <p:cBhvr>
                                        <p:cTn dur="500"/>
                                        <p:tgtEl>
                                          <p:spTgt spid="1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animEffect filter="fade" transition="in">
                                      <p:cBhvr>
                                        <p:cTn dur="500"/>
                                        <p:tgtEl>
                                          <p:spTgt spid="1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6" st="6"/>
                                            </p:txEl>
                                          </p:spTgt>
                                        </p:tgtEl>
                                        <p:attrNameLst>
                                          <p:attrName>style.visibility</p:attrName>
                                        </p:attrNameLst>
                                      </p:cBhvr>
                                      <p:to>
                                        <p:strVal val="visible"/>
                                      </p:to>
                                    </p:set>
                                    <p:animEffect filter="fade" transition="in">
                                      <p:cBhvr>
                                        <p:cTn dur="500"/>
                                        <p:tgtEl>
                                          <p:spTgt spid="19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Ice Cream Scoops</a:t>
            </a:r>
            <a:endParaRPr/>
          </a:p>
        </p:txBody>
      </p:sp>
      <p:sp>
        <p:nvSpPr>
          <p:cNvPr id="199" name="Google Shape;199;p35"/>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Nerak’s ice cream shop has 12 flavors of ice cream. Her popular Double Scoop option offers 2 scoops of </a:t>
            </a:r>
            <a:r>
              <a:rPr i="1" lang="en"/>
              <a:t>different</a:t>
            </a:r>
            <a:r>
              <a:rPr lang="en"/>
              <a:t> flavored ice cream in one cone. How many different combinations of two scoops can we create?</a:t>
            </a:r>
            <a:endParaRPr/>
          </a:p>
          <a:p>
            <a:pPr indent="0" lvl="0" marL="0" rtl="0" algn="l">
              <a:spcBef>
                <a:spcPts val="1600"/>
              </a:spcBef>
              <a:spcAft>
                <a:spcPts val="0"/>
              </a:spcAft>
              <a:buNone/>
            </a:pPr>
            <a:r>
              <a:rPr lang="en"/>
              <a:t>For the first scoop, we have 12 options to choose from. </a:t>
            </a:r>
            <a:endParaRPr/>
          </a:p>
          <a:p>
            <a:pPr indent="0" lvl="0" marL="0" rtl="0" algn="l">
              <a:spcBef>
                <a:spcPts val="1600"/>
              </a:spcBef>
              <a:spcAft>
                <a:spcPts val="0"/>
              </a:spcAft>
              <a:buNone/>
            </a:pPr>
            <a:r>
              <a:rPr lang="en"/>
              <a:t>For the second scoop, we have 11 options to choose from.</a:t>
            </a:r>
            <a:endParaRPr/>
          </a:p>
          <a:p>
            <a:pPr indent="0" lvl="0" marL="0" rtl="0" algn="l">
              <a:spcBef>
                <a:spcPts val="1600"/>
              </a:spcBef>
              <a:spcAft>
                <a:spcPts val="1600"/>
              </a:spcAft>
              <a:buNone/>
            </a:pPr>
            <a:r>
              <a:rPr lang="en"/>
              <a:t>12 x 11 = </a:t>
            </a:r>
            <a:r>
              <a:rPr b="1" lang="en"/>
              <a:t>132</a:t>
            </a:r>
            <a:r>
              <a:rPr lang="en"/>
              <a:t> different combinations.</a:t>
            </a:r>
            <a:endParaRPr/>
          </a:p>
        </p:txBody>
      </p:sp>
      <p:pic>
        <p:nvPicPr>
          <p:cNvPr descr="Strawberry Ice Cream Cone Cat Enamel Pin – Turtle's Soup" id="200" name="Google Shape;200;p35"/>
          <p:cNvPicPr preferRelativeResize="0"/>
          <p:nvPr/>
        </p:nvPicPr>
        <p:blipFill rotWithShape="1">
          <a:blip r:embed="rId3">
            <a:alphaModFix/>
          </a:blip>
          <a:srcRect b="9812" l="0" r="0" t="0"/>
          <a:stretch/>
        </p:blipFill>
        <p:spPr>
          <a:xfrm>
            <a:off x="6877800" y="2947650"/>
            <a:ext cx="2161350" cy="194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500"/>
                                        <p:tgtEl>
                                          <p:spTgt spid="1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500"/>
                                        <p:tgtEl>
                                          <p:spTgt spid="1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500"/>
                                        <p:tgtEl>
                                          <p:spTgt spid="1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500"/>
                                        <p:tgtEl>
                                          <p:spTgt spid="19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Ice Cream Scoops Practice</a:t>
            </a:r>
            <a:endParaRPr/>
          </a:p>
        </p:txBody>
      </p:sp>
      <p:sp>
        <p:nvSpPr>
          <p:cNvPr id="206" name="Google Shape;206;p3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Nerak’s Ice Cream Shop has just introduced 3 new flavors (for 15 total). How many ways can her customers…</a:t>
            </a:r>
            <a:endParaRPr/>
          </a:p>
          <a:p>
            <a:pPr indent="-342900" lvl="0" marL="457200" rtl="0" algn="l">
              <a:spcBef>
                <a:spcPts val="1600"/>
              </a:spcBef>
              <a:spcAft>
                <a:spcPts val="0"/>
              </a:spcAft>
              <a:buSzPts val="1800"/>
              <a:buAutoNum type="alphaLcPeriod"/>
            </a:pPr>
            <a:r>
              <a:rPr lang="en"/>
              <a:t>Make Double Scoops of two different flavors?</a:t>
            </a:r>
            <a:endParaRPr/>
          </a:p>
          <a:p>
            <a:pPr indent="0" lvl="0" marL="457200" rtl="0" algn="l">
              <a:spcBef>
                <a:spcPts val="0"/>
              </a:spcBef>
              <a:spcAft>
                <a:spcPts val="0"/>
              </a:spcAft>
              <a:buNone/>
            </a:pPr>
            <a:r>
              <a:rPr i="1" lang="en"/>
              <a:t>15 x 14 = </a:t>
            </a:r>
            <a:r>
              <a:rPr b="1" i="1" lang="en"/>
              <a:t>210</a:t>
            </a:r>
            <a:r>
              <a:rPr lang="en"/>
              <a:t> different combinations</a:t>
            </a:r>
            <a:endParaRPr/>
          </a:p>
          <a:p>
            <a:pPr indent="-342900" lvl="0" marL="457200" rtl="0" algn="l">
              <a:spcBef>
                <a:spcPts val="1600"/>
              </a:spcBef>
              <a:spcAft>
                <a:spcPts val="0"/>
              </a:spcAft>
              <a:buSzPts val="1800"/>
              <a:buAutoNum type="alphaLcPeriod"/>
            </a:pPr>
            <a:r>
              <a:rPr lang="en"/>
              <a:t>Make double scoops with 1 topping? (These include cherries, sprinkles, cookie crumbles, and marshmallows.)</a:t>
            </a:r>
            <a:endParaRPr/>
          </a:p>
          <a:p>
            <a:pPr indent="0" lvl="0" marL="457200" rtl="0" algn="l">
              <a:spcBef>
                <a:spcPts val="1600"/>
              </a:spcBef>
              <a:spcAft>
                <a:spcPts val="1600"/>
              </a:spcAft>
              <a:buNone/>
            </a:pPr>
            <a:r>
              <a:rPr i="1" lang="en"/>
              <a:t>There are 210 double scoops. With 4 options for toppings, we multiply by 4. 210 x 4 = </a:t>
            </a:r>
            <a:r>
              <a:rPr b="1" i="1" lang="en"/>
              <a:t>840</a:t>
            </a:r>
            <a:endParaRPr b="1"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5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500"/>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500"/>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500"/>
                                        <p:tgtEl>
                                          <p:spTgt spid="2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Effect filter="fade" transition="in">
                                      <p:cBhvr>
                                        <p:cTn dur="500"/>
                                        <p:tgtEl>
                                          <p:spTgt spid="20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Rooms!</a:t>
            </a:r>
            <a:endParaRPr/>
          </a:p>
        </p:txBody>
      </p:sp>
      <p:sp>
        <p:nvSpPr>
          <p:cNvPr id="212" name="Google Shape;212;p3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banana split into several breakout rooms for practice problems!</a:t>
            </a:r>
            <a:endParaRPr/>
          </a:p>
        </p:txBody>
      </p:sp>
      <p:pic>
        <p:nvPicPr>
          <p:cNvPr descr="30 Cute Cat Pixel Kawaii | Cartoon clip art, Kids art projects ..." id="213" name="Google Shape;213;p37"/>
          <p:cNvPicPr preferRelativeResize="0"/>
          <p:nvPr/>
        </p:nvPicPr>
        <p:blipFill>
          <a:blip r:embed="rId3">
            <a:alphaModFix/>
          </a:blip>
          <a:stretch>
            <a:fillRect/>
          </a:stretch>
        </p:blipFill>
        <p:spPr>
          <a:xfrm>
            <a:off x="6307248" y="1900500"/>
            <a:ext cx="2448850" cy="2698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2</a:t>
            </a:r>
            <a:endParaRPr/>
          </a:p>
        </p:txBody>
      </p:sp>
      <p:sp>
        <p:nvSpPr>
          <p:cNvPr id="219" name="Google Shape;219;p3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Finley, Garber, and Harris are a banker, computer programmer, and a secretary, but not necessarily in that order. Their first names are Alex, Bob, and Cynthia. Finley is neither the banker nor the secretary. Harris is not the secretary, and Alex is not the banker. Cynthia is older than both Garber and Harris. What is the complete name and occupation of each?</a:t>
            </a:r>
            <a:endParaRPr>
              <a:solidFill>
                <a:srgbClr val="000000"/>
              </a:solidFill>
            </a:endParaRPr>
          </a:p>
          <a:p>
            <a:pPr indent="0" lvl="0" marL="0" rtl="0" algn="l">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sp>
        <p:nvSpPr>
          <p:cNvPr id="224" name="Google Shape;224;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Cracking Combinations</a:t>
            </a:r>
            <a:endParaRPr/>
          </a:p>
        </p:txBody>
      </p:sp>
      <p:sp>
        <p:nvSpPr>
          <p:cNvPr id="225" name="Google Shape;225;p3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Alice’s phone passcode has 4 numbers from 0 - 9. How many different combinations are there for her passcode?</a:t>
            </a:r>
            <a:endParaRPr/>
          </a:p>
          <a:p>
            <a:pPr indent="0" lvl="0" marL="0" rtl="0" algn="l">
              <a:spcBef>
                <a:spcPts val="1600"/>
              </a:spcBef>
              <a:spcAft>
                <a:spcPts val="0"/>
              </a:spcAft>
              <a:buNone/>
            </a:pPr>
            <a:r>
              <a:rPr i="1" lang="en"/>
              <a:t>From 0 - 9 there are 10 numbers.</a:t>
            </a:r>
            <a:endParaRPr i="1"/>
          </a:p>
          <a:p>
            <a:pPr indent="0" lvl="0" marL="0" rtl="0" algn="l">
              <a:spcBef>
                <a:spcPts val="1600"/>
              </a:spcBef>
              <a:spcAft>
                <a:spcPts val="1600"/>
              </a:spcAft>
              <a:buNone/>
            </a:pPr>
            <a:r>
              <a:rPr i="1" lang="en"/>
              <a:t>10 x 10 x 10 x 10 = 10,000 different combinations.</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500"/>
                                        <p:tgtEl>
                                          <p:spTgt spid="2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Effect filter="fade" transition="in">
                                      <p:cBhvr>
                                        <p:cTn dur="500"/>
                                        <p:tgtEl>
                                          <p:spTgt spid="2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animEffect filter="fade" transition="in">
                                      <p:cBhvr>
                                        <p:cTn dur="500"/>
                                        <p:tgtEl>
                                          <p:spTgt spid="22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9" name="Shape 229"/>
        <p:cNvGrpSpPr/>
        <p:nvPr/>
      </p:nvGrpSpPr>
      <p:grpSpPr>
        <a:xfrm>
          <a:off x="0" y="0"/>
          <a:ext cx="0" cy="0"/>
          <a:chOff x="0" y="0"/>
          <a:chExt cx="0" cy="0"/>
        </a:xfrm>
      </p:grpSpPr>
      <p:sp>
        <p:nvSpPr>
          <p:cNvPr id="230" name="Google Shape;230;p4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Cracking Combinations</a:t>
            </a:r>
            <a:endParaRPr/>
          </a:p>
        </p:txBody>
      </p:sp>
      <p:sp>
        <p:nvSpPr>
          <p:cNvPr id="231" name="Google Shape;231;p4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traditional combination lock has 3 numbers that must be entered in order to unlock it. The first number is different from the second, and the second is different from the third. </a:t>
            </a:r>
            <a:endParaRPr/>
          </a:p>
          <a:p>
            <a:pPr indent="0" lvl="0" marL="0" rtl="0" algn="l">
              <a:spcBef>
                <a:spcPts val="1600"/>
              </a:spcBef>
              <a:spcAft>
                <a:spcPts val="0"/>
              </a:spcAft>
              <a:buNone/>
            </a:pPr>
            <a:r>
              <a:rPr lang="en"/>
              <a:t>If there are 11 different numbers, how many passcodes are there?</a:t>
            </a:r>
            <a:endParaRPr/>
          </a:p>
          <a:p>
            <a:pPr indent="0" lvl="0" marL="0" rtl="0" algn="l">
              <a:spcBef>
                <a:spcPts val="1600"/>
              </a:spcBef>
              <a:spcAft>
                <a:spcPts val="0"/>
              </a:spcAft>
              <a:buNone/>
            </a:pPr>
            <a:r>
              <a:rPr i="1" lang="en"/>
              <a:t>For the first number, we have 11 choices.</a:t>
            </a:r>
            <a:endParaRPr i="1"/>
          </a:p>
          <a:p>
            <a:pPr indent="0" lvl="0" marL="0" rtl="0" algn="l">
              <a:spcBef>
                <a:spcPts val="1600"/>
              </a:spcBef>
              <a:spcAft>
                <a:spcPts val="0"/>
              </a:spcAft>
              <a:buNone/>
            </a:pPr>
            <a:r>
              <a:rPr i="1" lang="en"/>
              <a:t>For the second number, we have 10 choices.</a:t>
            </a:r>
            <a:endParaRPr i="1"/>
          </a:p>
          <a:p>
            <a:pPr indent="0" lvl="0" marL="0" rtl="0" algn="l">
              <a:spcBef>
                <a:spcPts val="1600"/>
              </a:spcBef>
              <a:spcAft>
                <a:spcPts val="0"/>
              </a:spcAft>
              <a:buNone/>
            </a:pPr>
            <a:r>
              <a:rPr i="1" lang="en"/>
              <a:t>For the third number, we have 10 choices.</a:t>
            </a:r>
            <a:endParaRPr i="1"/>
          </a:p>
          <a:p>
            <a:pPr indent="0" lvl="0" marL="0" rtl="0" algn="l">
              <a:spcBef>
                <a:spcPts val="1600"/>
              </a:spcBef>
              <a:spcAft>
                <a:spcPts val="1600"/>
              </a:spcAft>
              <a:buNone/>
            </a:pPr>
            <a:r>
              <a:rPr i="1" lang="en"/>
              <a:t>11 x 10 x 10 = 1100 different passcodes</a:t>
            </a:r>
            <a:endParaRPr i="1"/>
          </a:p>
        </p:txBody>
      </p:sp>
      <p:pic>
        <p:nvPicPr>
          <p:cNvPr descr="Master Lock 1850D Fortress Series Combination Padlock" id="232" name="Google Shape;232;p40"/>
          <p:cNvPicPr preferRelativeResize="0"/>
          <p:nvPr/>
        </p:nvPicPr>
        <p:blipFill>
          <a:blip r:embed="rId3">
            <a:alphaModFix/>
          </a:blip>
          <a:stretch>
            <a:fillRect/>
          </a:stretch>
        </p:blipFill>
        <p:spPr>
          <a:xfrm>
            <a:off x="7217750" y="3172650"/>
            <a:ext cx="1752600" cy="175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500"/>
                                        <p:tgtEl>
                                          <p:spTgt spid="2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animEffect filter="fade" transition="in">
                                      <p:cBhvr>
                                        <p:cTn dur="500"/>
                                        <p:tgtEl>
                                          <p:spTgt spid="2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2" st="2"/>
                                            </p:txEl>
                                          </p:spTgt>
                                        </p:tgtEl>
                                        <p:attrNameLst>
                                          <p:attrName>style.visibility</p:attrName>
                                        </p:attrNameLst>
                                      </p:cBhvr>
                                      <p:to>
                                        <p:strVal val="visible"/>
                                      </p:to>
                                    </p:set>
                                    <p:animEffect filter="fade" transition="in">
                                      <p:cBhvr>
                                        <p:cTn dur="500"/>
                                        <p:tgtEl>
                                          <p:spTgt spid="2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3" st="3"/>
                                            </p:txEl>
                                          </p:spTgt>
                                        </p:tgtEl>
                                        <p:attrNameLst>
                                          <p:attrName>style.visibility</p:attrName>
                                        </p:attrNameLst>
                                      </p:cBhvr>
                                      <p:to>
                                        <p:strVal val="visible"/>
                                      </p:to>
                                    </p:set>
                                    <p:animEffect filter="fade" transition="in">
                                      <p:cBhvr>
                                        <p:cTn dur="500"/>
                                        <p:tgtEl>
                                          <p:spTgt spid="2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4" st="4"/>
                                            </p:txEl>
                                          </p:spTgt>
                                        </p:tgtEl>
                                        <p:attrNameLst>
                                          <p:attrName>style.visibility</p:attrName>
                                        </p:attrNameLst>
                                      </p:cBhvr>
                                      <p:to>
                                        <p:strVal val="visible"/>
                                      </p:to>
                                    </p:set>
                                    <p:animEffect filter="fade" transition="in">
                                      <p:cBhvr>
                                        <p:cTn dur="500"/>
                                        <p:tgtEl>
                                          <p:spTgt spid="2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5" st="5"/>
                                            </p:txEl>
                                          </p:spTgt>
                                        </p:tgtEl>
                                        <p:attrNameLst>
                                          <p:attrName>style.visibility</p:attrName>
                                        </p:attrNameLst>
                                      </p:cBhvr>
                                      <p:to>
                                        <p:strVal val="visible"/>
                                      </p:to>
                                    </p:set>
                                    <p:animEffect filter="fade" transition="in">
                                      <p:cBhvr>
                                        <p:cTn dur="500"/>
                                        <p:tgtEl>
                                          <p:spTgt spid="23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 Combinations</a:t>
            </a:r>
            <a:endParaRPr/>
          </a:p>
        </p:txBody>
      </p:sp>
      <p:sp>
        <p:nvSpPr>
          <p:cNvPr id="238" name="Google Shape;238;p4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Kate, and Vincent are sitting next to each other on a bench. How many ways can the three people arrange themselves?</a:t>
            </a:r>
            <a:endParaRPr/>
          </a:p>
          <a:p>
            <a:pPr indent="0" lvl="0" marL="0" rtl="0" algn="l">
              <a:spcBef>
                <a:spcPts val="1600"/>
              </a:spcBef>
              <a:spcAft>
                <a:spcPts val="0"/>
              </a:spcAft>
              <a:buNone/>
            </a:pPr>
            <a:r>
              <a:rPr i="1" lang="en"/>
              <a:t>Let’s imagine the bench has 3 seats, labelled 1, 2, and 3.</a:t>
            </a:r>
            <a:endParaRPr i="1"/>
          </a:p>
          <a:p>
            <a:pPr indent="0" lvl="0" marL="0" rtl="0" algn="l">
              <a:spcBef>
                <a:spcPts val="1600"/>
              </a:spcBef>
              <a:spcAft>
                <a:spcPts val="0"/>
              </a:spcAft>
              <a:buNone/>
            </a:pPr>
            <a:r>
              <a:rPr i="1" lang="en"/>
              <a:t>There are 3 people to put into seat 1 - any of Alice, Kate, or Vincent.</a:t>
            </a:r>
            <a:endParaRPr i="1"/>
          </a:p>
          <a:p>
            <a:pPr indent="0" lvl="0" marL="0" rtl="0" algn="l">
              <a:spcBef>
                <a:spcPts val="1600"/>
              </a:spcBef>
              <a:spcAft>
                <a:spcPts val="0"/>
              </a:spcAft>
              <a:buNone/>
            </a:pPr>
            <a:r>
              <a:rPr i="1" lang="en"/>
              <a:t>There are 2 people to put into seat 2 - the two people not in seat 1</a:t>
            </a:r>
            <a:endParaRPr i="1"/>
          </a:p>
          <a:p>
            <a:pPr indent="0" lvl="0" marL="0" rtl="0" algn="l">
              <a:spcBef>
                <a:spcPts val="1600"/>
              </a:spcBef>
              <a:spcAft>
                <a:spcPts val="0"/>
              </a:spcAft>
              <a:buNone/>
            </a:pPr>
            <a:r>
              <a:rPr i="1" lang="en"/>
              <a:t>There is one choice for seat 3 - the person not in seat 1 or 2.</a:t>
            </a:r>
            <a:endParaRPr i="1"/>
          </a:p>
          <a:p>
            <a:pPr indent="0" lvl="0" marL="0" rtl="0" algn="l">
              <a:spcBef>
                <a:spcPts val="1600"/>
              </a:spcBef>
              <a:spcAft>
                <a:spcPts val="1600"/>
              </a:spcAft>
              <a:buNone/>
            </a:pPr>
            <a:r>
              <a:rPr i="1" lang="en"/>
              <a:t>In total, there is 3 x 2 x 1 = 6 ways to arrange the three.</a:t>
            </a:r>
            <a:endParaRPr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5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5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5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500"/>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500"/>
                                        <p:tgtEl>
                                          <p:spTgt spid="2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500"/>
                                        <p:tgtEl>
                                          <p:spTgt spid="23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 Combinations</a:t>
            </a:r>
            <a:endParaRPr/>
          </a:p>
        </p:txBody>
      </p:sp>
      <p:sp>
        <p:nvSpPr>
          <p:cNvPr id="244" name="Google Shape;244;p42"/>
          <p:cNvSpPr txBox="1"/>
          <p:nvPr>
            <p:ph idx="1" type="body"/>
          </p:nvPr>
        </p:nvSpPr>
        <p:spPr>
          <a:xfrm>
            <a:off x="311700" y="1277650"/>
            <a:ext cx="8520600" cy="56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These are the 6 ways they can arrange themselves.</a:t>
            </a:r>
            <a:endParaRPr/>
          </a:p>
        </p:txBody>
      </p:sp>
      <p:graphicFrame>
        <p:nvGraphicFramePr>
          <p:cNvPr id="245" name="Google Shape;245;p42"/>
          <p:cNvGraphicFramePr/>
          <p:nvPr/>
        </p:nvGraphicFramePr>
        <p:xfrm>
          <a:off x="1844775" y="2340175"/>
          <a:ext cx="3000000" cy="3000000"/>
        </p:xfrm>
        <a:graphic>
          <a:graphicData uri="http://schemas.openxmlformats.org/drawingml/2006/table">
            <a:tbl>
              <a:tblPr>
                <a:noFill/>
                <a:tableStyleId>{D29F04B6-3F1C-42D6-BE7F-41FDED9E3AF4}</a:tableStyleId>
              </a:tblPr>
              <a:tblGrid>
                <a:gridCol w="2738575"/>
                <a:gridCol w="2715875"/>
              </a:tblGrid>
              <a:tr h="381000">
                <a:tc>
                  <a:txBody>
                    <a:bodyPr/>
                    <a:lstStyle/>
                    <a:p>
                      <a:pPr indent="0" lvl="0" marL="0" rtl="0" algn="ctr">
                        <a:spcBef>
                          <a:spcPts val="0"/>
                        </a:spcBef>
                        <a:spcAft>
                          <a:spcPts val="0"/>
                        </a:spcAft>
                        <a:buNone/>
                      </a:pPr>
                      <a:r>
                        <a:rPr lang="en">
                          <a:latin typeface="Open Sans"/>
                          <a:ea typeface="Open Sans"/>
                          <a:cs typeface="Open Sans"/>
                          <a:sym typeface="Open Sans"/>
                        </a:rPr>
                        <a:t>Alice, Kate, Vincent</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pen Sans"/>
                          <a:ea typeface="Open Sans"/>
                          <a:cs typeface="Open Sans"/>
                          <a:sym typeface="Open Sans"/>
                        </a:rPr>
                        <a:t>Alice, Vincent, Kate</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Kate, Alice, Vincent</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pen Sans"/>
                          <a:ea typeface="Open Sans"/>
                          <a:cs typeface="Open Sans"/>
                          <a:sym typeface="Open Sans"/>
                        </a:rPr>
                        <a:t>Kate, Vincent, Alice</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Open Sans"/>
                          <a:ea typeface="Open Sans"/>
                          <a:cs typeface="Open Sans"/>
                          <a:sym typeface="Open Sans"/>
                        </a:rPr>
                        <a:t>Vincent, Alice, Kate</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Open Sans"/>
                          <a:ea typeface="Open Sans"/>
                          <a:cs typeface="Open Sans"/>
                          <a:sym typeface="Open Sans"/>
                        </a:rPr>
                        <a:t>Vincent, Kate, Alice</a:t>
                      </a:r>
                      <a:endParaRPr>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 Combinations</a:t>
            </a:r>
            <a:endParaRPr/>
          </a:p>
        </p:txBody>
      </p:sp>
      <p:sp>
        <p:nvSpPr>
          <p:cNvPr id="251" name="Google Shape;251;p4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ways can we arrange…</a:t>
            </a:r>
            <a:endParaRPr/>
          </a:p>
          <a:p>
            <a:pPr indent="-342900" lvl="0" marL="457200" rtl="0" algn="l">
              <a:spcBef>
                <a:spcPts val="1600"/>
              </a:spcBef>
              <a:spcAft>
                <a:spcPts val="0"/>
              </a:spcAft>
              <a:buSzPts val="1800"/>
              <a:buAutoNum type="alphaLcPeriod"/>
            </a:pPr>
            <a:r>
              <a:rPr lang="en"/>
              <a:t>4 people in a line?</a:t>
            </a:r>
            <a:endParaRPr/>
          </a:p>
          <a:p>
            <a:pPr indent="0" lvl="0" marL="0" rtl="0" algn="l">
              <a:spcBef>
                <a:spcPts val="1600"/>
              </a:spcBef>
              <a:spcAft>
                <a:spcPts val="0"/>
              </a:spcAft>
              <a:buNone/>
            </a:pPr>
            <a:r>
              <a:rPr lang="en"/>
              <a:t>	There is 4 x 3 x 2 x 1 = </a:t>
            </a:r>
            <a:r>
              <a:rPr b="1" lang="en"/>
              <a:t>24</a:t>
            </a:r>
            <a:r>
              <a:rPr lang="en"/>
              <a:t> ways to arrange the 4 people</a:t>
            </a:r>
            <a:endParaRPr/>
          </a:p>
          <a:p>
            <a:pPr indent="-342900" lvl="0" marL="457200" rtl="0" algn="l">
              <a:spcBef>
                <a:spcPts val="1600"/>
              </a:spcBef>
              <a:spcAft>
                <a:spcPts val="0"/>
              </a:spcAft>
              <a:buSzPts val="1800"/>
              <a:buAutoNum type="alphaLcPeriod"/>
            </a:pPr>
            <a:r>
              <a:rPr lang="en"/>
              <a:t>5 people in a line?</a:t>
            </a:r>
            <a:endParaRPr/>
          </a:p>
          <a:p>
            <a:pPr indent="0" lvl="0" marL="457200" rtl="0" algn="l">
              <a:spcBef>
                <a:spcPts val="1600"/>
              </a:spcBef>
              <a:spcAft>
                <a:spcPts val="0"/>
              </a:spcAft>
              <a:buNone/>
            </a:pPr>
            <a:r>
              <a:rPr lang="en"/>
              <a:t>There are 5 x 4 x 3 x 2 x 1 = </a:t>
            </a:r>
            <a:r>
              <a:rPr b="1" lang="en"/>
              <a:t>120</a:t>
            </a:r>
            <a:r>
              <a:rPr lang="en"/>
              <a:t> ways to arrange 5 people in a line</a:t>
            </a:r>
            <a:endParaRPr/>
          </a:p>
          <a:p>
            <a:pPr indent="0" lvl="0" marL="0" rtl="0" algn="l">
              <a:spcBef>
                <a:spcPts val="1600"/>
              </a:spcBef>
              <a:spcAft>
                <a:spcPts val="0"/>
              </a:spcAft>
              <a:buNone/>
            </a:pPr>
            <a:r>
              <a:rPr lang="en"/>
              <a:t>There is actually a symbol, called the factorial that can help us express this. Let’s talk a little more about it...</a:t>
            </a:r>
            <a:endParaRPr/>
          </a:p>
          <a:p>
            <a:pPr indent="0" lvl="0" marL="45720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animEffect filter="fade" transition="in">
                                      <p:cBhvr>
                                        <p:cTn dur="500"/>
                                        <p:tgtEl>
                                          <p:spTgt spid="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animEffect filter="fade" transition="in">
                                      <p:cBhvr>
                                        <p:cTn dur="500"/>
                                        <p:tgtEl>
                                          <p:spTgt spid="2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animEffect filter="fade" transition="in">
                                      <p:cBhvr>
                                        <p:cTn dur="500"/>
                                        <p:tgtEl>
                                          <p:spTgt spid="2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animEffect filter="fade" transition="in">
                                      <p:cBhvr>
                                        <p:cTn dur="500"/>
                                        <p:tgtEl>
                                          <p:spTgt spid="2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4" st="4"/>
                                            </p:txEl>
                                          </p:spTgt>
                                        </p:tgtEl>
                                        <p:attrNameLst>
                                          <p:attrName>style.visibility</p:attrName>
                                        </p:attrNameLst>
                                      </p:cBhvr>
                                      <p:to>
                                        <p:strVal val="visible"/>
                                      </p:to>
                                    </p:set>
                                    <p:animEffect filter="fade" transition="in">
                                      <p:cBhvr>
                                        <p:cTn dur="500"/>
                                        <p:tgtEl>
                                          <p:spTgt spid="2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5" st="5"/>
                                            </p:txEl>
                                          </p:spTgt>
                                        </p:tgtEl>
                                        <p:attrNameLst>
                                          <p:attrName>style.visibility</p:attrName>
                                        </p:attrNameLst>
                                      </p:cBhvr>
                                      <p:to>
                                        <p:strVal val="visible"/>
                                      </p:to>
                                    </p:set>
                                    <p:animEffect filter="fade" transition="in">
                                      <p:cBhvr>
                                        <p:cTn dur="500"/>
                                        <p:tgtEl>
                                          <p:spTgt spid="25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xEl>
                                              <p:pRg end="6" st="6"/>
                                            </p:txEl>
                                          </p:spTgt>
                                        </p:tgtEl>
                                        <p:attrNameLst>
                                          <p:attrName>style.visibility</p:attrName>
                                        </p:attrNameLst>
                                      </p:cBhvr>
                                      <p:to>
                                        <p:strVal val="visible"/>
                                      </p:to>
                                    </p:set>
                                    <p:animEffect filter="fade" transition="in">
                                      <p:cBhvr>
                                        <p:cTn dur="500"/>
                                        <p:tgtEl>
                                          <p:spTgt spid="25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Review</a:t>
            </a:r>
            <a:endParaRPr/>
          </a:p>
        </p:txBody>
      </p:sp>
      <p:sp>
        <p:nvSpPr>
          <p:cNvPr id="130" name="Google Shape;130;p2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600"/>
              <a:t>You are on a gameshow. There are 3 doors, behind one of which is a prize of $100,000. You can pick one door that you think leads to the prize. The host will then open one of the two other doors to show you it is empty inside. Will you switch your choice of door? </a:t>
            </a:r>
            <a:endParaRPr sz="1600"/>
          </a:p>
          <a:p>
            <a:pPr indent="0" lvl="0" marL="0" rtl="0" algn="l">
              <a:spcBef>
                <a:spcPts val="0"/>
              </a:spcBef>
              <a:spcAft>
                <a:spcPts val="1600"/>
              </a:spcAft>
              <a:buNone/>
            </a:pPr>
            <a:r>
              <a:t/>
            </a:r>
            <a:endParaRPr/>
          </a:p>
        </p:txBody>
      </p:sp>
      <p:pic>
        <p:nvPicPr>
          <p:cNvPr descr="Three Doors to a Registered Trademark: Choose One" id="131" name="Google Shape;131;p26"/>
          <p:cNvPicPr preferRelativeResize="0"/>
          <p:nvPr/>
        </p:nvPicPr>
        <p:blipFill rotWithShape="1">
          <a:blip r:embed="rId3">
            <a:alphaModFix/>
          </a:blip>
          <a:srcRect b="11527" l="0" r="0" t="9188"/>
          <a:stretch/>
        </p:blipFill>
        <p:spPr>
          <a:xfrm>
            <a:off x="2811800" y="2571750"/>
            <a:ext cx="3520425" cy="20932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Factorial!</a:t>
            </a:r>
            <a:endParaRPr/>
          </a:p>
        </p:txBody>
      </p:sp>
      <p:sp>
        <p:nvSpPr>
          <p:cNvPr id="257" name="Google Shape;257;p44"/>
          <p:cNvSpPr txBox="1"/>
          <p:nvPr>
            <p:ph idx="1" type="body"/>
          </p:nvPr>
        </p:nvSpPr>
        <p:spPr>
          <a:xfrm>
            <a:off x="311700" y="120967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 is a factorial. </a:t>
            </a:r>
            <a:endParaRPr/>
          </a:p>
          <a:p>
            <a:pPr indent="0" lvl="0" marL="0" rtl="0" algn="l">
              <a:spcBef>
                <a:spcPts val="1600"/>
              </a:spcBef>
              <a:spcAft>
                <a:spcPts val="0"/>
              </a:spcAft>
              <a:buNone/>
            </a:pPr>
            <a:r>
              <a:rPr lang="en"/>
              <a:t>When we say n! </a:t>
            </a:r>
            <a:r>
              <a:rPr lang="en"/>
              <a:t>w</a:t>
            </a:r>
            <a:r>
              <a:rPr lang="en"/>
              <a:t>e are referring to the number n x (n-1) x (n-2)... x 2 x 1</a:t>
            </a:r>
            <a:endParaRPr/>
          </a:p>
          <a:p>
            <a:pPr indent="0" lvl="0" marL="0" rtl="0" algn="l">
              <a:spcBef>
                <a:spcPts val="1600"/>
              </a:spcBef>
              <a:spcAft>
                <a:spcPts val="0"/>
              </a:spcAft>
              <a:buNone/>
            </a:pPr>
            <a:r>
              <a:rPr lang="en"/>
              <a:t>What is…</a:t>
            </a:r>
            <a:endParaRPr/>
          </a:p>
          <a:p>
            <a:pPr indent="-342900" lvl="0" marL="457200" rtl="0" algn="l">
              <a:spcBef>
                <a:spcPts val="1600"/>
              </a:spcBef>
              <a:spcAft>
                <a:spcPts val="0"/>
              </a:spcAft>
              <a:buSzPts val="1800"/>
              <a:buAutoNum type="alphaLcPeriod"/>
            </a:pPr>
            <a:r>
              <a:rPr lang="en"/>
              <a:t>3! </a:t>
            </a:r>
            <a:endParaRPr/>
          </a:p>
          <a:p>
            <a:pPr indent="0" lvl="0" marL="457200" rtl="0" algn="l">
              <a:spcBef>
                <a:spcPts val="0"/>
              </a:spcBef>
              <a:spcAft>
                <a:spcPts val="0"/>
              </a:spcAft>
              <a:buNone/>
            </a:pPr>
            <a:r>
              <a:rPr i="1" lang="en" sz="1600"/>
              <a:t>3! = 3 x 2 x 1 = </a:t>
            </a:r>
            <a:r>
              <a:rPr b="1" i="1" lang="en" sz="1600"/>
              <a:t>6</a:t>
            </a:r>
            <a:endParaRPr b="1" i="1" sz="1600"/>
          </a:p>
          <a:p>
            <a:pPr indent="-342900" lvl="0" marL="457200" rtl="0" algn="l">
              <a:spcBef>
                <a:spcPts val="1600"/>
              </a:spcBef>
              <a:spcAft>
                <a:spcPts val="0"/>
              </a:spcAft>
              <a:buSzPts val="1800"/>
              <a:buAutoNum type="alphaLcPeriod"/>
            </a:pPr>
            <a:r>
              <a:rPr lang="en"/>
              <a:t>5!</a:t>
            </a:r>
            <a:endParaRPr/>
          </a:p>
          <a:p>
            <a:pPr indent="0" lvl="0" marL="457200" rtl="0" algn="l">
              <a:spcBef>
                <a:spcPts val="0"/>
              </a:spcBef>
              <a:spcAft>
                <a:spcPts val="0"/>
              </a:spcAft>
              <a:buNone/>
            </a:pPr>
            <a:r>
              <a:rPr i="1" lang="en" sz="1600"/>
              <a:t>5! = 5 x 4 x 3 x 2 x 1 = </a:t>
            </a:r>
            <a:r>
              <a:rPr b="1" i="1" lang="en" sz="1600"/>
              <a:t>120</a:t>
            </a:r>
            <a:endParaRPr b="1" i="1" sz="1600"/>
          </a:p>
          <a:p>
            <a:pPr indent="-342900" lvl="0" marL="457200" rtl="0" algn="l">
              <a:spcBef>
                <a:spcPts val="1600"/>
              </a:spcBef>
              <a:spcAft>
                <a:spcPts val="0"/>
              </a:spcAft>
              <a:buSzPts val="1800"/>
              <a:buAutoNum type="alphaLcPeriod"/>
            </a:pPr>
            <a:r>
              <a:rPr lang="en"/>
              <a:t>6!</a:t>
            </a:r>
            <a:endParaRPr/>
          </a:p>
          <a:p>
            <a:pPr indent="0" lvl="0" marL="457200" rtl="0" algn="l">
              <a:spcBef>
                <a:spcPts val="0"/>
              </a:spcBef>
              <a:spcAft>
                <a:spcPts val="1600"/>
              </a:spcAft>
              <a:buNone/>
            </a:pPr>
            <a:r>
              <a:rPr i="1" lang="en" sz="1600"/>
              <a:t>6! = 6 x 5 x 4 x 3 x 2 x 1 = </a:t>
            </a:r>
            <a:r>
              <a:rPr b="1" i="1" lang="en" sz="1600"/>
              <a:t>720</a:t>
            </a:r>
            <a:endParaRPr b="1"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5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5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5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5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500"/>
                                        <p:tgtEl>
                                          <p:spTgt spid="2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animEffect filter="fade" transition="in">
                                      <p:cBhvr>
                                        <p:cTn dur="500"/>
                                        <p:tgtEl>
                                          <p:spTgt spid="2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6" st="6"/>
                                            </p:txEl>
                                          </p:spTgt>
                                        </p:tgtEl>
                                        <p:attrNameLst>
                                          <p:attrName>style.visibility</p:attrName>
                                        </p:attrNameLst>
                                      </p:cBhvr>
                                      <p:to>
                                        <p:strVal val="visible"/>
                                      </p:to>
                                    </p:set>
                                    <p:animEffect filter="fade" transition="in">
                                      <p:cBhvr>
                                        <p:cTn dur="500"/>
                                        <p:tgtEl>
                                          <p:spTgt spid="2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7" st="7"/>
                                            </p:txEl>
                                          </p:spTgt>
                                        </p:tgtEl>
                                        <p:attrNameLst>
                                          <p:attrName>style.visibility</p:attrName>
                                        </p:attrNameLst>
                                      </p:cBhvr>
                                      <p:to>
                                        <p:strVal val="visible"/>
                                      </p:to>
                                    </p:set>
                                    <p:animEffect filter="fade" transition="in">
                                      <p:cBhvr>
                                        <p:cTn dur="500"/>
                                        <p:tgtEl>
                                          <p:spTgt spid="2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8" st="8"/>
                                            </p:txEl>
                                          </p:spTgt>
                                        </p:tgtEl>
                                        <p:attrNameLst>
                                          <p:attrName>style.visibility</p:attrName>
                                        </p:attrNameLst>
                                      </p:cBhvr>
                                      <p:to>
                                        <p:strVal val="visible"/>
                                      </p:to>
                                    </p:set>
                                    <p:animEffect filter="fade" transition="in">
                                      <p:cBhvr>
                                        <p:cTn dur="500"/>
                                        <p:tgtEl>
                                          <p:spTgt spid="25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Scrambled Names</a:t>
            </a:r>
            <a:endParaRPr/>
          </a:p>
        </p:txBody>
      </p:sp>
      <p:sp>
        <p:nvSpPr>
          <p:cNvPr id="263" name="Google Shape;263;p45"/>
          <p:cNvSpPr txBox="1"/>
          <p:nvPr>
            <p:ph idx="1" type="body"/>
          </p:nvPr>
        </p:nvSpPr>
        <p:spPr>
          <a:xfrm>
            <a:off x="311700" y="1266325"/>
            <a:ext cx="8520600" cy="37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is trying to come up with names for the characters in her math problems. How many ways can she scramble the letters of Grey to create new names?</a:t>
            </a:r>
            <a:endParaRPr/>
          </a:p>
          <a:p>
            <a:pPr indent="0" lvl="0" marL="0" rtl="0" algn="l">
              <a:spcBef>
                <a:spcPts val="1600"/>
              </a:spcBef>
              <a:spcAft>
                <a:spcPts val="0"/>
              </a:spcAft>
              <a:buNone/>
            </a:pPr>
            <a:r>
              <a:rPr lang="en" sz="1600"/>
              <a:t>This problem is actually the same as the previous line combinations. </a:t>
            </a:r>
            <a:endParaRPr sz="1600"/>
          </a:p>
          <a:p>
            <a:pPr indent="0" lvl="0" marL="0" rtl="0" algn="l">
              <a:spcBef>
                <a:spcPts val="1600"/>
              </a:spcBef>
              <a:spcAft>
                <a:spcPts val="0"/>
              </a:spcAft>
              <a:buNone/>
            </a:pPr>
            <a:r>
              <a:rPr lang="en" sz="1600"/>
              <a:t>In the first letter slot, there are 4 choices.</a:t>
            </a:r>
            <a:endParaRPr sz="1600"/>
          </a:p>
          <a:p>
            <a:pPr indent="0" lvl="0" marL="0" rtl="0" algn="l">
              <a:spcBef>
                <a:spcPts val="1600"/>
              </a:spcBef>
              <a:spcAft>
                <a:spcPts val="0"/>
              </a:spcAft>
              <a:buNone/>
            </a:pPr>
            <a:r>
              <a:rPr lang="en" sz="1600"/>
              <a:t>In the second slot, there will be 3 choices.</a:t>
            </a:r>
            <a:endParaRPr sz="1600"/>
          </a:p>
          <a:p>
            <a:pPr indent="0" lvl="0" marL="0" rtl="0" algn="l">
              <a:spcBef>
                <a:spcPts val="1600"/>
              </a:spcBef>
              <a:spcAft>
                <a:spcPts val="0"/>
              </a:spcAft>
              <a:buNone/>
            </a:pPr>
            <a:r>
              <a:rPr lang="en" sz="1600"/>
              <a:t>In the third slot, there will be 2 choices. And 1 for the final slot.</a:t>
            </a:r>
            <a:endParaRPr sz="1600"/>
          </a:p>
          <a:p>
            <a:pPr indent="0" lvl="0" marL="0" rtl="0" algn="l">
              <a:spcBef>
                <a:spcPts val="1600"/>
              </a:spcBef>
              <a:spcAft>
                <a:spcPts val="1600"/>
              </a:spcAft>
              <a:buNone/>
            </a:pPr>
            <a:r>
              <a:rPr i="1" lang="en" sz="1600"/>
              <a:t>4 x 3 x 2 x 1 = 4! = </a:t>
            </a:r>
            <a:r>
              <a:rPr b="1" i="1" lang="en" sz="1600"/>
              <a:t>24</a:t>
            </a:r>
            <a:r>
              <a:rPr i="1" lang="en" sz="1600"/>
              <a:t> different arrangements</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5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5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5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500"/>
                                        <p:tgtEl>
                                          <p:spTgt spid="2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5" st="5"/>
                                            </p:txEl>
                                          </p:spTgt>
                                        </p:tgtEl>
                                        <p:attrNameLst>
                                          <p:attrName>style.visibility</p:attrName>
                                        </p:attrNameLst>
                                      </p:cBhvr>
                                      <p:to>
                                        <p:strVal val="visible"/>
                                      </p:to>
                                    </p:set>
                                    <p:animEffect filter="fade" transition="in">
                                      <p:cBhvr>
                                        <p:cTn dur="500"/>
                                        <p:tgtEl>
                                          <p:spTgt spid="26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Scrambled Names</a:t>
            </a:r>
            <a:endParaRPr/>
          </a:p>
        </p:txBody>
      </p:sp>
      <p:sp>
        <p:nvSpPr>
          <p:cNvPr id="269" name="Google Shape;269;p4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 case you’re unsure, here’s a full list of the 24 names we can make, organized into a table.</a:t>
            </a:r>
            <a:endParaRPr/>
          </a:p>
        </p:txBody>
      </p:sp>
      <p:graphicFrame>
        <p:nvGraphicFramePr>
          <p:cNvPr id="270" name="Google Shape;270;p46"/>
          <p:cNvGraphicFramePr/>
          <p:nvPr/>
        </p:nvGraphicFramePr>
        <p:xfrm>
          <a:off x="952500" y="2495550"/>
          <a:ext cx="3000000" cy="3000000"/>
        </p:xfrm>
        <a:graphic>
          <a:graphicData uri="http://schemas.openxmlformats.org/drawingml/2006/table">
            <a:tbl>
              <a:tblPr>
                <a:noFill/>
                <a:tableStyleId>{D29F04B6-3F1C-42D6-BE7F-41FDED9E3AF4}</a:tableStyleId>
              </a:tblPr>
              <a:tblGrid>
                <a:gridCol w="1206500"/>
                <a:gridCol w="1206500"/>
                <a:gridCol w="1206500"/>
                <a:gridCol w="1206500"/>
                <a:gridCol w="1206500"/>
                <a:gridCol w="1206500"/>
              </a:tblGrid>
              <a:tr h="381000">
                <a:tc>
                  <a:txBody>
                    <a:bodyPr/>
                    <a:lstStyle/>
                    <a:p>
                      <a:pPr indent="0" lvl="0" marL="0" rtl="0" algn="ctr">
                        <a:spcBef>
                          <a:spcPts val="0"/>
                        </a:spcBef>
                        <a:spcAft>
                          <a:spcPts val="0"/>
                        </a:spcAft>
                        <a:buNone/>
                      </a:pPr>
                      <a:r>
                        <a:rPr lang="en">
                          <a:latin typeface="Open Sans"/>
                          <a:ea typeface="Open Sans"/>
                          <a:cs typeface="Open Sans"/>
                          <a:sym typeface="Open Sans"/>
                        </a:rPr>
                        <a:t>Grey</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Grye</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Gery</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Geyr</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Gyre</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Gyer</a:t>
                      </a:r>
                      <a:endParaRPr>
                        <a:latin typeface="Open Sans"/>
                        <a:ea typeface="Open Sans"/>
                        <a:cs typeface="Open Sans"/>
                        <a:sym typeface="Open Sans"/>
                      </a:endParaRPr>
                    </a:p>
                  </a:txBody>
                  <a:tcPr marT="91425" marB="91425" marR="91425" marL="91425"/>
                </a:tc>
              </a:tr>
              <a:tr h="381000">
                <a:tc>
                  <a:txBody>
                    <a:bodyPr/>
                    <a:lstStyle/>
                    <a:p>
                      <a:pPr indent="0" lvl="0" marL="0" rtl="0" algn="ctr">
                        <a:spcBef>
                          <a:spcPts val="0"/>
                        </a:spcBef>
                        <a:spcAft>
                          <a:spcPts val="0"/>
                        </a:spcAft>
                        <a:buNone/>
                      </a:pPr>
                      <a:r>
                        <a:rPr lang="en">
                          <a:latin typeface="Open Sans"/>
                          <a:ea typeface="Open Sans"/>
                          <a:cs typeface="Open Sans"/>
                          <a:sym typeface="Open Sans"/>
                        </a:rPr>
                        <a:t>Regy</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Reyg</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Rgey</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Rgye</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Ryeg</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Ryge</a:t>
                      </a:r>
                      <a:endParaRPr>
                        <a:latin typeface="Open Sans"/>
                        <a:ea typeface="Open Sans"/>
                        <a:cs typeface="Open Sans"/>
                        <a:sym typeface="Open Sans"/>
                      </a:endParaRPr>
                    </a:p>
                  </a:txBody>
                  <a:tcPr marT="91425" marB="91425" marR="91425" marL="91425"/>
                </a:tc>
              </a:tr>
              <a:tr h="381000">
                <a:tc>
                  <a:txBody>
                    <a:bodyPr/>
                    <a:lstStyle/>
                    <a:p>
                      <a:pPr indent="0" lvl="0" marL="0" rtl="0" algn="ctr">
                        <a:spcBef>
                          <a:spcPts val="0"/>
                        </a:spcBef>
                        <a:spcAft>
                          <a:spcPts val="0"/>
                        </a:spcAft>
                        <a:buNone/>
                      </a:pPr>
                      <a:r>
                        <a:rPr lang="en">
                          <a:latin typeface="Open Sans"/>
                          <a:ea typeface="Open Sans"/>
                          <a:cs typeface="Open Sans"/>
                          <a:sym typeface="Open Sans"/>
                        </a:rPr>
                        <a:t>Egry</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Egyr</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Eyrg</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Eygr</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Ergy</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Eryg</a:t>
                      </a:r>
                      <a:endParaRPr>
                        <a:latin typeface="Open Sans"/>
                        <a:ea typeface="Open Sans"/>
                        <a:cs typeface="Open Sans"/>
                        <a:sym typeface="Open Sans"/>
                      </a:endParaRPr>
                    </a:p>
                  </a:txBody>
                  <a:tcPr marT="91425" marB="91425" marR="91425" marL="91425"/>
                </a:tc>
              </a:tr>
              <a:tr h="381000">
                <a:tc>
                  <a:txBody>
                    <a:bodyPr/>
                    <a:lstStyle/>
                    <a:p>
                      <a:pPr indent="0" lvl="0" marL="0" rtl="0" algn="ctr">
                        <a:spcBef>
                          <a:spcPts val="0"/>
                        </a:spcBef>
                        <a:spcAft>
                          <a:spcPts val="0"/>
                        </a:spcAft>
                        <a:buNone/>
                      </a:pPr>
                      <a:r>
                        <a:rPr lang="en">
                          <a:latin typeface="Open Sans"/>
                          <a:ea typeface="Open Sans"/>
                          <a:cs typeface="Open Sans"/>
                          <a:sym typeface="Open Sans"/>
                        </a:rPr>
                        <a:t>Yerg</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Yegr</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Yger</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Ygre</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Yreg</a:t>
                      </a:r>
                      <a:endParaRPr>
                        <a:latin typeface="Open Sans"/>
                        <a:ea typeface="Open Sans"/>
                        <a:cs typeface="Open Sans"/>
                        <a:sym typeface="Open Sans"/>
                      </a:endParaRPr>
                    </a:p>
                  </a:txBody>
                  <a:tcPr marT="91425" marB="91425" marR="91425" marL="91425"/>
                </a:tc>
                <a:tc>
                  <a:txBody>
                    <a:bodyPr/>
                    <a:lstStyle/>
                    <a:p>
                      <a:pPr indent="0" lvl="0" marL="0" rtl="0" algn="ctr">
                        <a:spcBef>
                          <a:spcPts val="0"/>
                        </a:spcBef>
                        <a:spcAft>
                          <a:spcPts val="0"/>
                        </a:spcAft>
                        <a:buNone/>
                      </a:pPr>
                      <a:r>
                        <a:rPr lang="en">
                          <a:latin typeface="Open Sans"/>
                          <a:ea typeface="Open Sans"/>
                          <a:cs typeface="Open Sans"/>
                          <a:sym typeface="Open Sans"/>
                        </a:rPr>
                        <a:t>Yrge</a:t>
                      </a:r>
                      <a:endParaRPr>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Scrambled Names</a:t>
            </a:r>
            <a:endParaRPr/>
          </a:p>
        </p:txBody>
      </p:sp>
      <p:sp>
        <p:nvSpPr>
          <p:cNvPr id="276" name="Google Shape;276;p4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ways can we scramble these names?</a:t>
            </a:r>
            <a:endParaRPr/>
          </a:p>
          <a:p>
            <a:pPr indent="-342900" lvl="0" marL="457200" rtl="0" algn="l">
              <a:spcBef>
                <a:spcPts val="1600"/>
              </a:spcBef>
              <a:spcAft>
                <a:spcPts val="0"/>
              </a:spcAft>
              <a:buSzPts val="1800"/>
              <a:buAutoNum type="alphaLcPeriod"/>
            </a:pPr>
            <a:r>
              <a:rPr lang="en"/>
              <a:t>Kate</a:t>
            </a:r>
            <a:endParaRPr/>
          </a:p>
          <a:p>
            <a:pPr indent="0" lvl="0" marL="457200" rtl="0" algn="l">
              <a:spcBef>
                <a:spcPts val="1600"/>
              </a:spcBef>
              <a:spcAft>
                <a:spcPts val="0"/>
              </a:spcAft>
              <a:buNone/>
            </a:pPr>
            <a:r>
              <a:rPr i="1" lang="en" sz="1600"/>
              <a:t>Kate has 4 letters. We can scramble is </a:t>
            </a:r>
            <a:r>
              <a:rPr b="1" i="1" lang="en" sz="1600"/>
              <a:t>4!</a:t>
            </a:r>
            <a:r>
              <a:rPr i="1" lang="en" sz="1600"/>
              <a:t> Or </a:t>
            </a:r>
            <a:r>
              <a:rPr b="1" i="1" lang="en" sz="1600"/>
              <a:t>24</a:t>
            </a:r>
            <a:r>
              <a:rPr i="1" lang="en" sz="1600"/>
              <a:t> ways.</a:t>
            </a:r>
            <a:endParaRPr i="1" sz="1600"/>
          </a:p>
          <a:p>
            <a:pPr indent="-342900" lvl="0" marL="457200" rtl="0" algn="l">
              <a:spcBef>
                <a:spcPts val="1600"/>
              </a:spcBef>
              <a:spcAft>
                <a:spcPts val="0"/>
              </a:spcAft>
              <a:buSzPts val="1800"/>
              <a:buAutoNum type="alphaLcPeriod"/>
            </a:pPr>
            <a:r>
              <a:rPr lang="en"/>
              <a:t>Karen</a:t>
            </a:r>
            <a:endParaRPr/>
          </a:p>
          <a:p>
            <a:pPr indent="0" lvl="0" marL="457200" rtl="0" algn="l">
              <a:spcBef>
                <a:spcPts val="1600"/>
              </a:spcBef>
              <a:spcAft>
                <a:spcPts val="0"/>
              </a:spcAft>
              <a:buNone/>
            </a:pPr>
            <a:r>
              <a:rPr i="1" lang="en" sz="1600"/>
              <a:t>Karen</a:t>
            </a:r>
            <a:r>
              <a:rPr i="1" lang="en" sz="1600"/>
              <a:t> has 5 letters. We can scramble it </a:t>
            </a:r>
            <a:r>
              <a:rPr b="1" i="1" lang="en" sz="1600"/>
              <a:t>5!</a:t>
            </a:r>
            <a:r>
              <a:rPr i="1" lang="en" sz="1600"/>
              <a:t> or </a:t>
            </a:r>
            <a:r>
              <a:rPr b="1" i="1" lang="en" sz="1600"/>
              <a:t>120</a:t>
            </a:r>
            <a:r>
              <a:rPr i="1" lang="en" sz="1600"/>
              <a:t> ways.</a:t>
            </a:r>
            <a:endParaRPr i="1" sz="1600"/>
          </a:p>
          <a:p>
            <a:pPr indent="-342900" lvl="0" marL="457200" rtl="0" algn="l">
              <a:spcBef>
                <a:spcPts val="1600"/>
              </a:spcBef>
              <a:spcAft>
                <a:spcPts val="0"/>
              </a:spcAft>
              <a:buSzPts val="1800"/>
              <a:buAutoNum type="alphaLcPeriod"/>
            </a:pPr>
            <a:r>
              <a:rPr lang="en"/>
              <a:t>Andrew</a:t>
            </a:r>
            <a:endParaRPr/>
          </a:p>
          <a:p>
            <a:pPr indent="0" lvl="0" marL="457200" rtl="0" algn="l">
              <a:spcBef>
                <a:spcPts val="1600"/>
              </a:spcBef>
              <a:spcAft>
                <a:spcPts val="0"/>
              </a:spcAft>
              <a:buNone/>
            </a:pPr>
            <a:r>
              <a:rPr i="1" lang="en" sz="1600"/>
              <a:t>Andrew has 6 letters. We can scramble it </a:t>
            </a:r>
            <a:r>
              <a:rPr b="1" i="1" lang="en" sz="1600"/>
              <a:t>6!</a:t>
            </a:r>
            <a:r>
              <a:rPr i="1" lang="en" sz="1600"/>
              <a:t> Or </a:t>
            </a:r>
            <a:r>
              <a:rPr b="1" i="1" lang="en" sz="1600"/>
              <a:t>720</a:t>
            </a:r>
            <a:r>
              <a:rPr i="1" lang="en" sz="1600"/>
              <a:t> ways.</a:t>
            </a:r>
            <a:endParaRPr sz="1600"/>
          </a:p>
          <a:p>
            <a:pPr indent="0" lvl="0" marL="457200" rtl="0" algn="l">
              <a:spcBef>
                <a:spcPts val="1600"/>
              </a:spcBef>
              <a:spcAft>
                <a:spcPts val="1600"/>
              </a:spcAft>
              <a:buNone/>
            </a:pPr>
            <a:r>
              <a:t/>
            </a:r>
            <a:endParaRPr i="1" sz="1500"/>
          </a:p>
        </p:txBody>
      </p:sp>
      <p:pic>
        <p:nvPicPr>
          <p:cNvPr descr="hello i am stickers - Google Search | Novelty sign, Danger sign ..." id="277" name="Google Shape;277;p47"/>
          <p:cNvPicPr preferRelativeResize="0"/>
          <p:nvPr/>
        </p:nvPicPr>
        <p:blipFill>
          <a:blip r:embed="rId3">
            <a:alphaModFix/>
          </a:blip>
          <a:stretch>
            <a:fillRect/>
          </a:stretch>
        </p:blipFill>
        <p:spPr>
          <a:xfrm>
            <a:off x="6390600" y="237950"/>
            <a:ext cx="25527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Effect filter="fade" transition="in">
                                      <p:cBhvr>
                                        <p:cTn dur="500"/>
                                        <p:tgtEl>
                                          <p:spTgt spid="2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Effect filter="fade" transition="in">
                                      <p:cBhvr>
                                        <p:cTn dur="500"/>
                                        <p:tgtEl>
                                          <p:spTgt spid="2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Effect filter="fade" transition="in">
                                      <p:cBhvr>
                                        <p:cTn dur="500"/>
                                        <p:tgtEl>
                                          <p:spTgt spid="2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Effect filter="fade" transition="in">
                                      <p:cBhvr>
                                        <p:cTn dur="500"/>
                                        <p:tgtEl>
                                          <p:spTgt spid="2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Effect filter="fade" transition="in">
                                      <p:cBhvr>
                                        <p:cTn dur="500"/>
                                        <p:tgtEl>
                                          <p:spTgt spid="2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animEffect filter="fade" transition="in">
                                      <p:cBhvr>
                                        <p:cTn dur="500"/>
                                        <p:tgtEl>
                                          <p:spTgt spid="2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6" st="6"/>
                                            </p:txEl>
                                          </p:spTgt>
                                        </p:tgtEl>
                                        <p:attrNameLst>
                                          <p:attrName>style.visibility</p:attrName>
                                        </p:attrNameLst>
                                      </p:cBhvr>
                                      <p:to>
                                        <p:strVal val="visible"/>
                                      </p:to>
                                    </p:set>
                                    <p:animEffect filter="fade" transition="in">
                                      <p:cBhvr>
                                        <p:cTn dur="500"/>
                                        <p:tgtEl>
                                          <p:spTgt spid="2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xEl>
                                              <p:pRg end="7" st="7"/>
                                            </p:txEl>
                                          </p:spTgt>
                                        </p:tgtEl>
                                        <p:attrNameLst>
                                          <p:attrName>style.visibility</p:attrName>
                                        </p:attrNameLst>
                                      </p:cBhvr>
                                      <p:to>
                                        <p:strVal val="visible"/>
                                      </p:to>
                                    </p:set>
                                    <p:animEffect filter="fade" transition="in">
                                      <p:cBhvr>
                                        <p:cTn dur="500"/>
                                        <p:tgtEl>
                                          <p:spTgt spid="27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Rooms!</a:t>
            </a:r>
            <a:endParaRPr/>
          </a:p>
        </p:txBody>
      </p:sp>
      <p:sp>
        <p:nvSpPr>
          <p:cNvPr id="283" name="Google Shape;283;p4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crack into several breakout rooms for practice problems!</a:t>
            </a:r>
            <a:endParaRPr/>
          </a:p>
        </p:txBody>
      </p:sp>
      <p:pic>
        <p:nvPicPr>
          <p:cNvPr descr="30 Cute Cat Pixel Kawaii | Cartoon clip art, Kids art projects ..." id="284" name="Google Shape;284;p48"/>
          <p:cNvPicPr preferRelativeResize="0"/>
          <p:nvPr/>
        </p:nvPicPr>
        <p:blipFill>
          <a:blip r:embed="rId3">
            <a:alphaModFix/>
          </a:blip>
          <a:stretch>
            <a:fillRect/>
          </a:stretch>
        </p:blipFill>
        <p:spPr>
          <a:xfrm>
            <a:off x="6307248" y="1900500"/>
            <a:ext cx="2448850" cy="26987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Book Bash!</a:t>
            </a:r>
            <a:endParaRPr/>
          </a:p>
        </p:txBody>
      </p:sp>
      <p:sp>
        <p:nvSpPr>
          <p:cNvPr id="290" name="Google Shape;290;p4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day, Alice will be giving out a free book to one program attendee. If she randomly chooses the student every day, what is the probability </a:t>
            </a:r>
            <a:r>
              <a:rPr i="1" lang="en"/>
              <a:t>you</a:t>
            </a:r>
            <a:r>
              <a:rPr lang="en"/>
              <a:t> will win?</a:t>
            </a:r>
            <a:endParaRPr/>
          </a:p>
          <a:p>
            <a:pPr indent="0" lvl="0" marL="0" rtl="0" algn="l">
              <a:spcBef>
                <a:spcPts val="1600"/>
              </a:spcBef>
              <a:spcAft>
                <a:spcPts val="0"/>
              </a:spcAft>
              <a:buNone/>
            </a:pPr>
            <a:r>
              <a:rPr lang="en"/>
              <a:t>Randomly select a number from 1 - 7 and type your answer into the chat. (</a:t>
            </a:r>
            <a:r>
              <a:rPr i="1" lang="en"/>
              <a:t>Please only submit one answer)</a:t>
            </a:r>
            <a:endParaRPr i="1"/>
          </a:p>
          <a:p>
            <a:pPr indent="0" lvl="0" marL="0" rtl="0" algn="l">
              <a:spcBef>
                <a:spcPts val="1600"/>
              </a:spcBef>
              <a:spcAft>
                <a:spcPts val="1600"/>
              </a:spcAft>
              <a:buNone/>
            </a:pPr>
            <a:r>
              <a:rPr lang="en"/>
              <a:t>If your number was 3, check your emails after class!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Effect filter="fade" transition="in">
                                      <p:cBhvr>
                                        <p:cTn dur="500"/>
                                        <p:tgtEl>
                                          <p:spTgt spid="2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1" st="1"/>
                                            </p:txEl>
                                          </p:spTgt>
                                        </p:tgtEl>
                                        <p:attrNameLst>
                                          <p:attrName>style.visibility</p:attrName>
                                        </p:attrNameLst>
                                      </p:cBhvr>
                                      <p:to>
                                        <p:strVal val="visible"/>
                                      </p:to>
                                    </p:set>
                                    <p:animEffect filter="fade" transition="in">
                                      <p:cBhvr>
                                        <p:cTn dur="500"/>
                                        <p:tgtEl>
                                          <p:spTgt spid="2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xEl>
                                              <p:pRg end="2" st="2"/>
                                            </p:txEl>
                                          </p:spTgt>
                                        </p:tgtEl>
                                        <p:attrNameLst>
                                          <p:attrName>style.visibility</p:attrName>
                                        </p:attrNameLst>
                                      </p:cBhvr>
                                      <p:to>
                                        <p:strVal val="visible"/>
                                      </p:to>
                                    </p:set>
                                    <p:animEffect filter="fade" transition="in">
                                      <p:cBhvr>
                                        <p:cTn dur="500"/>
                                        <p:tgtEl>
                                          <p:spTgt spid="29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Kate’s Puzzles… Can you solve them?</a:t>
            </a:r>
            <a:endParaRPr/>
          </a:p>
        </p:txBody>
      </p:sp>
      <p:pic>
        <p:nvPicPr>
          <p:cNvPr descr="Scrambled Eggs" id="296" name="Google Shape;296;p50"/>
          <p:cNvPicPr preferRelativeResize="0"/>
          <p:nvPr/>
        </p:nvPicPr>
        <p:blipFill rotWithShape="1">
          <a:blip r:embed="rId3">
            <a:alphaModFix/>
          </a:blip>
          <a:srcRect b="25853" l="20392" r="20634" t="24333"/>
          <a:stretch/>
        </p:blipFill>
        <p:spPr>
          <a:xfrm>
            <a:off x="600250" y="2329050"/>
            <a:ext cx="3931800" cy="2087575"/>
          </a:xfrm>
          <a:prstGeom prst="rect">
            <a:avLst/>
          </a:prstGeom>
          <a:noFill/>
          <a:ln>
            <a:noFill/>
          </a:ln>
        </p:spPr>
      </p:pic>
      <p:sp>
        <p:nvSpPr>
          <p:cNvPr id="297" name="Google Shape;297;p50"/>
          <p:cNvSpPr txBox="1"/>
          <p:nvPr/>
        </p:nvSpPr>
        <p:spPr>
          <a:xfrm>
            <a:off x="611875" y="1812925"/>
            <a:ext cx="3478500" cy="4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Puzzle 1:</a:t>
            </a:r>
            <a:endParaRPr>
              <a:latin typeface="Open Sans"/>
              <a:ea typeface="Open Sans"/>
              <a:cs typeface="Open Sans"/>
              <a:sym typeface="Open Sans"/>
            </a:endParaRPr>
          </a:p>
        </p:txBody>
      </p:sp>
      <p:sp>
        <p:nvSpPr>
          <p:cNvPr id="298" name="Google Shape;298;p50"/>
          <p:cNvSpPr txBox="1"/>
          <p:nvPr/>
        </p:nvSpPr>
        <p:spPr>
          <a:xfrm>
            <a:off x="5642775" y="2572100"/>
            <a:ext cx="2946000" cy="16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latin typeface="Open Sans"/>
                <a:ea typeface="Open Sans"/>
                <a:cs typeface="Open Sans"/>
                <a:sym typeface="Open Sans"/>
              </a:rPr>
              <a:t>SIJOKEDE</a:t>
            </a:r>
            <a:endParaRPr b="1" sz="3800">
              <a:latin typeface="Open Sans"/>
              <a:ea typeface="Open Sans"/>
              <a:cs typeface="Open Sans"/>
              <a:sym typeface="Open Sans"/>
            </a:endParaRPr>
          </a:p>
        </p:txBody>
      </p:sp>
      <p:sp>
        <p:nvSpPr>
          <p:cNvPr id="299" name="Google Shape;299;p50"/>
          <p:cNvSpPr txBox="1"/>
          <p:nvPr/>
        </p:nvSpPr>
        <p:spPr>
          <a:xfrm>
            <a:off x="5717275" y="1965325"/>
            <a:ext cx="3478500" cy="4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Puzzle 2:</a:t>
            </a:r>
            <a:endParaRPr>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Puzzle! </a:t>
            </a:r>
            <a:endParaRPr/>
          </a:p>
        </p:txBody>
      </p:sp>
      <p:sp>
        <p:nvSpPr>
          <p:cNvPr id="305" name="Google Shape;305;p51"/>
          <p:cNvSpPr txBox="1"/>
          <p:nvPr/>
        </p:nvSpPr>
        <p:spPr>
          <a:xfrm>
            <a:off x="2169925" y="2196700"/>
            <a:ext cx="4518300" cy="115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latin typeface="Open Sans"/>
                <a:ea typeface="Open Sans"/>
                <a:cs typeface="Open Sans"/>
                <a:sym typeface="Open Sans"/>
              </a:rPr>
              <a:t>_________ it </a:t>
            </a:r>
            <a:endParaRPr b="1" sz="27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Review</a:t>
            </a:r>
            <a:endParaRPr/>
          </a:p>
        </p:txBody>
      </p:sp>
      <p:sp>
        <p:nvSpPr>
          <p:cNvPr id="137" name="Google Shape;137;p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probability we get it right on the first guess?</a:t>
            </a:r>
            <a:endParaRPr/>
          </a:p>
          <a:p>
            <a:pPr indent="0" lvl="0" marL="0" rtl="0" algn="l">
              <a:spcBef>
                <a:spcPts val="1600"/>
              </a:spcBef>
              <a:spcAft>
                <a:spcPts val="0"/>
              </a:spcAft>
              <a:buNone/>
            </a:pPr>
            <a:r>
              <a:rPr lang="en"/>
              <a:t>There are three different doors, and one of them is the winner. There is a </a:t>
            </a:r>
            <a:r>
              <a:rPr b="1" lang="en"/>
              <a:t>1/3</a:t>
            </a:r>
            <a:r>
              <a:rPr lang="en"/>
              <a:t> probability we choose the right door.</a:t>
            </a:r>
            <a:endParaRPr/>
          </a:p>
          <a:p>
            <a:pPr indent="0" lvl="0" marL="0" rtl="0" algn="l">
              <a:spcBef>
                <a:spcPts val="1600"/>
              </a:spcBef>
              <a:spcAft>
                <a:spcPts val="0"/>
              </a:spcAft>
              <a:buNone/>
            </a:pPr>
            <a:r>
              <a:rPr lang="en"/>
              <a:t>What is the probability we don’t get it right?</a:t>
            </a:r>
            <a:endParaRPr/>
          </a:p>
          <a:p>
            <a:pPr indent="0" lvl="0" marL="0" rtl="0" algn="l">
              <a:spcBef>
                <a:spcPts val="1600"/>
              </a:spcBef>
              <a:spcAft>
                <a:spcPts val="0"/>
              </a:spcAft>
              <a:buNone/>
            </a:pPr>
            <a:r>
              <a:rPr lang="en"/>
              <a:t>1 - 1/3 = </a:t>
            </a:r>
            <a:r>
              <a:rPr b="1" lang="en"/>
              <a:t>2/3</a:t>
            </a:r>
            <a:endParaRPr b="1"/>
          </a:p>
          <a:p>
            <a:pPr indent="0" lvl="0" marL="0" rtl="0" algn="l">
              <a:spcBef>
                <a:spcPts val="1600"/>
              </a:spcBef>
              <a:spcAft>
                <a:spcPts val="0"/>
              </a:spcAft>
              <a:buNone/>
            </a:pPr>
            <a:r>
              <a:rPr lang="en"/>
              <a:t>So, the chance we are wrong is </a:t>
            </a:r>
            <a:r>
              <a:rPr i="1" lang="en"/>
              <a:t>double </a:t>
            </a:r>
            <a:r>
              <a:rPr lang="en"/>
              <a:t>the chance we get it right</a:t>
            </a:r>
            <a:r>
              <a:rPr i="1" lang="en"/>
              <a:t>.</a:t>
            </a:r>
            <a:endParaRPr i="1"/>
          </a:p>
          <a:p>
            <a:pPr indent="0" lvl="0" marL="0" rtl="0" algn="l">
              <a:spcBef>
                <a:spcPts val="1600"/>
              </a:spcBef>
              <a:spcAft>
                <a:spcPts val="0"/>
              </a:spcAft>
              <a:buNone/>
            </a:pPr>
            <a:r>
              <a:rPr lang="en"/>
              <a:t>We should switch our choice to the other door to get a higher chance of winning.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5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5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5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500"/>
                                        <p:tgtEl>
                                          <p:spTgt spid="1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Effect filter="fade" transition="in">
                                      <p:cBhvr>
                                        <p:cTn dur="500"/>
                                        <p:tgtEl>
                                          <p:spTgt spid="1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animEffect filter="fade" transition="in">
                                      <p:cBhvr>
                                        <p:cTn dur="500"/>
                                        <p:tgtEl>
                                          <p:spTgt spid="1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animEffect filter="fade" transition="in">
                                      <p:cBhvr>
                                        <p:cTn dur="500"/>
                                        <p:tgtEl>
                                          <p:spTgt spid="1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animEffect filter="fade" transition="in">
                                      <p:cBhvr>
                                        <p:cTn dur="500"/>
                                        <p:tgtEl>
                                          <p:spTgt spid="13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8" st="8"/>
                                            </p:txEl>
                                          </p:spTgt>
                                        </p:tgtEl>
                                        <p:attrNameLst>
                                          <p:attrName>style.visibility</p:attrName>
                                        </p:attrNameLst>
                                      </p:cBhvr>
                                      <p:to>
                                        <p:strVal val="visible"/>
                                      </p:to>
                                    </p:set>
                                    <p:animEffect filter="fade" transition="in">
                                      <p:cBhvr>
                                        <p:cTn dur="500"/>
                                        <p:tgtEl>
                                          <p:spTgt spid="13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 Pet Pandemonium </a:t>
            </a:r>
            <a:endParaRPr/>
          </a:p>
        </p:txBody>
      </p:sp>
      <p:sp>
        <p:nvSpPr>
          <p:cNvPr id="143" name="Google Shape;143;p2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Ecila has 3 pets.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Buddy</a:t>
            </a:r>
            <a:r>
              <a:rPr lang="en"/>
              <a:t>, Smudge, and Goldie are a dog, a cat, and a rock, but not necessarily in that order. Buddy is neither the dog nor the cat, Goldie is not the cat. What is the occupation of each?</a:t>
            </a:r>
            <a:endParaRPr/>
          </a:p>
          <a:p>
            <a:pPr indent="0" lvl="0" marL="0" rtl="0" algn="l">
              <a:spcBef>
                <a:spcPts val="0"/>
              </a:spcBef>
              <a:spcAft>
                <a:spcPts val="1600"/>
              </a:spcAft>
              <a:buNone/>
            </a:pPr>
            <a:r>
              <a:t/>
            </a:r>
            <a:endParaRPr/>
          </a:p>
        </p:txBody>
      </p:sp>
      <p:pic>
        <p:nvPicPr>
          <p:cNvPr descr="Rocks Day Craft Kit - Igneous Theory" id="144" name="Google Shape;144;p28"/>
          <p:cNvPicPr preferRelativeResize="0"/>
          <p:nvPr/>
        </p:nvPicPr>
        <p:blipFill>
          <a:blip r:embed="rId3">
            <a:alphaModFix/>
          </a:blip>
          <a:stretch>
            <a:fillRect/>
          </a:stretch>
        </p:blipFill>
        <p:spPr>
          <a:xfrm>
            <a:off x="679850" y="2907725"/>
            <a:ext cx="1552325" cy="199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500"/>
                                        <p:tgtEl>
                                          <p:spTgt spid="1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animEffect filter="fade" transition="in">
                                      <p:cBhvr>
                                        <p:cTn dur="500"/>
                                        <p:tgtEl>
                                          <p:spTgt spid="1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animEffect filter="fade" transition="in">
                                      <p:cBhvr>
                                        <p:cTn dur="500"/>
                                        <p:tgtEl>
                                          <p:spTgt spid="14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Warm Up continued</a:t>
            </a:r>
            <a:endParaRPr/>
          </a:p>
        </p:txBody>
      </p:sp>
      <p:sp>
        <p:nvSpPr>
          <p:cNvPr id="150" name="Google Shape;150;p29"/>
          <p:cNvSpPr txBox="1"/>
          <p:nvPr>
            <p:ph idx="1" type="body"/>
          </p:nvPr>
        </p:nvSpPr>
        <p:spPr>
          <a:xfrm>
            <a:off x="311700" y="1266325"/>
            <a:ext cx="4549200" cy="4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can use a table to help us.</a:t>
            </a:r>
            <a:endParaRPr/>
          </a:p>
          <a:p>
            <a:pPr indent="0" lvl="0" marL="457200" rtl="0" algn="l">
              <a:spcBef>
                <a:spcPts val="1600"/>
              </a:spcBef>
              <a:spcAft>
                <a:spcPts val="1600"/>
              </a:spcAft>
              <a:buNone/>
            </a:pPr>
            <a:r>
              <a:t/>
            </a:r>
            <a:endParaRPr/>
          </a:p>
        </p:txBody>
      </p:sp>
      <p:graphicFrame>
        <p:nvGraphicFramePr>
          <p:cNvPr id="151" name="Google Shape;151;p29"/>
          <p:cNvGraphicFramePr/>
          <p:nvPr/>
        </p:nvGraphicFramePr>
        <p:xfrm>
          <a:off x="4618900" y="2216025"/>
          <a:ext cx="3000000" cy="3000000"/>
        </p:xfrm>
        <a:graphic>
          <a:graphicData uri="http://schemas.openxmlformats.org/drawingml/2006/table">
            <a:tbl>
              <a:tblPr>
                <a:noFill/>
                <a:tableStyleId>{4836CA89-9C29-4484-939F-E6B067E616BE}</a:tableStyleId>
              </a:tblPr>
              <a:tblGrid>
                <a:gridCol w="580350"/>
                <a:gridCol w="709325"/>
                <a:gridCol w="988775"/>
                <a:gridCol w="967275"/>
                <a:gridCol w="945800"/>
              </a:tblGrid>
              <a:tr h="410825">
                <a:tc rowSpan="5">
                  <a:txBody>
                    <a:bodyPr/>
                    <a:lstStyle/>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lnSpc>
                          <a:spcPct val="90000"/>
                        </a:lnSpc>
                        <a:spcBef>
                          <a:spcPts val="0"/>
                        </a:spcBef>
                        <a:spcAft>
                          <a:spcPts val="0"/>
                        </a:spcAft>
                        <a:buNone/>
                      </a:pPr>
                      <a:r>
                        <a:rPr lang="en" sz="1100"/>
                        <a:t>N</a:t>
                      </a:r>
                      <a:endParaRPr sz="1100"/>
                    </a:p>
                    <a:p>
                      <a:pPr indent="0" lvl="0" marL="0" rtl="0" algn="l">
                        <a:lnSpc>
                          <a:spcPct val="90000"/>
                        </a:lnSpc>
                        <a:spcBef>
                          <a:spcPts val="0"/>
                        </a:spcBef>
                        <a:spcAft>
                          <a:spcPts val="0"/>
                        </a:spcAft>
                        <a:buNone/>
                      </a:pPr>
                      <a:r>
                        <a:rPr lang="en" sz="1100"/>
                        <a:t>a</a:t>
                      </a:r>
                      <a:endParaRPr sz="1100"/>
                    </a:p>
                    <a:p>
                      <a:pPr indent="0" lvl="0" marL="0" rtl="0" algn="l">
                        <a:lnSpc>
                          <a:spcPct val="90000"/>
                        </a:lnSpc>
                        <a:spcBef>
                          <a:spcPts val="0"/>
                        </a:spcBef>
                        <a:spcAft>
                          <a:spcPts val="0"/>
                        </a:spcAft>
                        <a:buNone/>
                      </a:pPr>
                      <a:r>
                        <a:rPr lang="en" sz="1100"/>
                        <a:t>m</a:t>
                      </a:r>
                      <a:endParaRPr sz="1100"/>
                    </a:p>
                    <a:p>
                      <a:pPr indent="0" lvl="0" marL="0" rtl="0" algn="l">
                        <a:lnSpc>
                          <a:spcPct val="90000"/>
                        </a:lnSpc>
                        <a:spcBef>
                          <a:spcPts val="0"/>
                        </a:spcBef>
                        <a:spcAft>
                          <a:spcPts val="0"/>
                        </a:spcAft>
                        <a:buNone/>
                      </a:pPr>
                      <a:r>
                        <a:rPr lang="en" sz="1100"/>
                        <a:t>e</a:t>
                      </a:r>
                      <a:endParaRPr sz="1100"/>
                    </a:p>
                    <a:p>
                      <a:pPr indent="0" lvl="0" marL="0" rtl="0" algn="l">
                        <a:lnSpc>
                          <a:spcPct val="90000"/>
                        </a:lnSpc>
                        <a:spcBef>
                          <a:spcPts val="0"/>
                        </a:spcBef>
                        <a:spcAft>
                          <a:spcPts val="0"/>
                        </a:spcAft>
                        <a:buNone/>
                      </a:pPr>
                      <a:r>
                        <a:rPr lang="en" sz="1100"/>
                        <a:t>s</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gridSpan="4">
                  <a:txBody>
                    <a:bodyPr/>
                    <a:lstStyle/>
                    <a:p>
                      <a:pPr indent="0" lvl="0" marL="0" rtl="0" algn="ctr">
                        <a:spcBef>
                          <a:spcPts val="0"/>
                        </a:spcBef>
                        <a:spcAft>
                          <a:spcPts val="0"/>
                        </a:spcAft>
                        <a:buNone/>
                      </a:pPr>
                      <a:r>
                        <a:rPr lang="en" sz="1100"/>
                        <a:t>Pet Type</a:t>
                      </a:r>
                      <a:endParaRPr sz="1100"/>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hMerge="1"/>
                <a:tc hMerge="1"/>
                <a:tc hMerge="1"/>
              </a:tr>
              <a:tr h="590600">
                <a:tc vMerge="1"/>
                <a:tc>
                  <a:txBody>
                    <a:bodyPr/>
                    <a:lstStyle/>
                    <a:p>
                      <a:pPr indent="0" lvl="0" marL="0" rtl="0" algn="ctr">
                        <a:spcBef>
                          <a:spcPts val="0"/>
                        </a:spcBef>
                        <a:spcAft>
                          <a:spcPts val="0"/>
                        </a:spcAft>
                        <a:buNone/>
                      </a:pPr>
                      <a:r>
                        <a:t/>
                      </a:r>
                      <a:endParaRPr sz="1100"/>
                    </a:p>
                  </a:txBody>
                  <a:tcPr marT="63500" marB="63500" marR="63500" marL="63500">
                    <a:lnL cap="flat" cmpd="sng">
                      <a:solidFill>
                        <a:srgbClr val="000000"/>
                      </a:solidFill>
                      <a:prstDash val="solid"/>
                      <a:round/>
                      <a:headEnd len="sm" w="sm" type="none"/>
                      <a:tailEnd len="sm" w="sm" type="none"/>
                    </a:lnL>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1100"/>
                        <a:t>Dog</a:t>
                      </a:r>
                      <a:endParaRPr sz="1100"/>
                    </a:p>
                  </a:txBody>
                  <a:tcPr marT="63500" marB="63500" marR="63500" marL="63500">
                    <a:solidFill>
                      <a:srgbClr val="F3F3F3"/>
                    </a:solidFill>
                  </a:tcPr>
                </a:tc>
                <a:tc>
                  <a:txBody>
                    <a:bodyPr/>
                    <a:lstStyle/>
                    <a:p>
                      <a:pPr indent="0" lvl="0" marL="0" rtl="0" algn="ctr">
                        <a:spcBef>
                          <a:spcPts val="0"/>
                        </a:spcBef>
                        <a:spcAft>
                          <a:spcPts val="0"/>
                        </a:spcAft>
                        <a:buNone/>
                      </a:pPr>
                      <a:r>
                        <a:rPr lang="en" sz="1100"/>
                        <a:t>Rock</a:t>
                      </a:r>
                      <a:endParaRPr sz="1100"/>
                    </a:p>
                  </a:txBody>
                  <a:tcPr marT="63500" marB="63500" marR="63500" marL="63500">
                    <a:solidFill>
                      <a:srgbClr val="F3F3F3"/>
                    </a:solidFill>
                  </a:tcPr>
                </a:tc>
                <a:tc>
                  <a:txBody>
                    <a:bodyPr/>
                    <a:lstStyle/>
                    <a:p>
                      <a:pPr indent="0" lvl="0" marL="0" rtl="0" algn="ctr">
                        <a:spcBef>
                          <a:spcPts val="0"/>
                        </a:spcBef>
                        <a:spcAft>
                          <a:spcPts val="0"/>
                        </a:spcAft>
                        <a:buNone/>
                      </a:pPr>
                      <a:r>
                        <a:rPr lang="en" sz="1100"/>
                        <a:t>Cat</a:t>
                      </a:r>
                      <a:endParaRPr sz="1100"/>
                    </a:p>
                  </a:txBody>
                  <a:tcPr marT="63500" marB="63500" marR="63500" marL="63500">
                    <a:solidFill>
                      <a:srgbClr val="F3F3F3"/>
                    </a:solidFill>
                  </a:tcPr>
                </a:tc>
              </a:tr>
              <a:tr h="492275">
                <a:tc vMerge="1"/>
                <a:tc>
                  <a:txBody>
                    <a:bodyPr/>
                    <a:lstStyle/>
                    <a:p>
                      <a:pPr indent="0" lvl="0" marL="0" rtl="0" algn="ctr">
                        <a:spcBef>
                          <a:spcPts val="0"/>
                        </a:spcBef>
                        <a:spcAft>
                          <a:spcPts val="0"/>
                        </a:spcAft>
                        <a:buNone/>
                      </a:pPr>
                      <a:r>
                        <a:rPr lang="en" sz="1100"/>
                        <a:t>Buddy</a:t>
                      </a:r>
                      <a:endParaRPr sz="1100"/>
                    </a:p>
                  </a:txBody>
                  <a:tcPr marT="63500" marB="63500" marR="63500" marL="63500">
                    <a:solidFill>
                      <a:srgbClr val="F3F3F3"/>
                    </a:solidFill>
                  </a:tcPr>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517950">
                <a:tc vMerge="1"/>
                <a:tc>
                  <a:txBody>
                    <a:bodyPr/>
                    <a:lstStyle/>
                    <a:p>
                      <a:pPr indent="0" lvl="0" marL="0" rtl="0" algn="ctr">
                        <a:spcBef>
                          <a:spcPts val="0"/>
                        </a:spcBef>
                        <a:spcAft>
                          <a:spcPts val="0"/>
                        </a:spcAft>
                        <a:buNone/>
                      </a:pPr>
                      <a:r>
                        <a:rPr lang="en" sz="1100"/>
                        <a:t>Smudge</a:t>
                      </a:r>
                      <a:endParaRPr sz="1100"/>
                    </a:p>
                  </a:txBody>
                  <a:tcPr marT="63500" marB="63500" marR="63500" marL="63500">
                    <a:solidFill>
                      <a:srgbClr val="F3F3F3"/>
                    </a:solidFill>
                  </a:tcPr>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r h="522150">
                <a:tc vMerge="1"/>
                <a:tc>
                  <a:txBody>
                    <a:bodyPr/>
                    <a:lstStyle/>
                    <a:p>
                      <a:pPr indent="0" lvl="0" marL="0" rtl="0" algn="ctr">
                        <a:spcBef>
                          <a:spcPts val="0"/>
                        </a:spcBef>
                        <a:spcAft>
                          <a:spcPts val="0"/>
                        </a:spcAft>
                        <a:buNone/>
                      </a:pPr>
                      <a:r>
                        <a:rPr lang="en" sz="1100"/>
                        <a:t>Goldie</a:t>
                      </a:r>
                      <a:endParaRPr sz="1100"/>
                    </a:p>
                  </a:txBody>
                  <a:tcPr marT="63500" marB="63500" marR="63500" marL="63500">
                    <a:solidFill>
                      <a:srgbClr val="F3F3F3"/>
                    </a:solidFill>
                  </a:tcPr>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c>
                  <a:txBody>
                    <a:bodyPr/>
                    <a:lstStyle/>
                    <a:p>
                      <a:pPr indent="0" lvl="0" marL="0" rtl="0" algn="ctr">
                        <a:spcBef>
                          <a:spcPts val="0"/>
                        </a:spcBef>
                        <a:spcAft>
                          <a:spcPts val="0"/>
                        </a:spcAft>
                        <a:buNone/>
                      </a:pPr>
                      <a:r>
                        <a:t/>
                      </a:r>
                      <a:endParaRPr sz="1100"/>
                    </a:p>
                  </a:txBody>
                  <a:tcPr marT="63500" marB="63500" marR="63500" marL="63500"/>
                </a:tc>
              </a:tr>
            </a:tbl>
          </a:graphicData>
        </a:graphic>
      </p:graphicFrame>
      <p:sp>
        <p:nvSpPr>
          <p:cNvPr id="152" name="Google Shape;152;p29"/>
          <p:cNvSpPr txBox="1"/>
          <p:nvPr/>
        </p:nvSpPr>
        <p:spPr>
          <a:xfrm>
            <a:off x="441900" y="1824275"/>
            <a:ext cx="5042100" cy="589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Font typeface="Open Sans"/>
              <a:buAutoNum type="arabicPeriod"/>
            </a:pPr>
            <a:r>
              <a:rPr lang="en" sz="1800">
                <a:solidFill>
                  <a:schemeClr val="dk2"/>
                </a:solidFill>
                <a:latin typeface="Open Sans"/>
                <a:ea typeface="Open Sans"/>
                <a:cs typeface="Open Sans"/>
                <a:sym typeface="Open Sans"/>
              </a:rPr>
              <a:t>Buddy</a:t>
            </a:r>
            <a:r>
              <a:rPr lang="en" sz="1800">
                <a:solidFill>
                  <a:schemeClr val="dk2"/>
                </a:solidFill>
                <a:latin typeface="Open Sans"/>
                <a:ea typeface="Open Sans"/>
                <a:cs typeface="Open Sans"/>
                <a:sym typeface="Open Sans"/>
              </a:rPr>
              <a:t> is not the dog or cat. </a:t>
            </a:r>
            <a:endParaRPr sz="1800">
              <a:solidFill>
                <a:schemeClr val="dk2"/>
              </a:solidFill>
              <a:latin typeface="Open Sans"/>
              <a:ea typeface="Open Sans"/>
              <a:cs typeface="Open Sans"/>
              <a:sym typeface="Open Sans"/>
            </a:endParaRPr>
          </a:p>
          <a:p>
            <a:pPr indent="0" lvl="0" marL="0" rtl="0" algn="l">
              <a:spcBef>
                <a:spcPts val="1600"/>
              </a:spcBef>
              <a:spcAft>
                <a:spcPts val="0"/>
              </a:spcAft>
              <a:buNone/>
            </a:pPr>
            <a:r>
              <a:t/>
            </a:r>
            <a:endParaRPr>
              <a:latin typeface="Open Sans"/>
              <a:ea typeface="Open Sans"/>
              <a:cs typeface="Open Sans"/>
              <a:sym typeface="Open Sans"/>
            </a:endParaRPr>
          </a:p>
        </p:txBody>
      </p:sp>
      <p:sp>
        <p:nvSpPr>
          <p:cNvPr id="153" name="Google Shape;153;p29"/>
          <p:cNvSpPr txBox="1"/>
          <p:nvPr/>
        </p:nvSpPr>
        <p:spPr>
          <a:xfrm>
            <a:off x="5926025" y="3240625"/>
            <a:ext cx="2884500" cy="4785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a:latin typeface="Open Sans"/>
                <a:ea typeface="Open Sans"/>
                <a:cs typeface="Open Sans"/>
                <a:sym typeface="Open Sans"/>
              </a:rPr>
              <a:t>X				X</a:t>
            </a:r>
            <a:endParaRPr>
              <a:latin typeface="Open Sans"/>
              <a:ea typeface="Open Sans"/>
              <a:cs typeface="Open Sans"/>
              <a:sym typeface="Open Sans"/>
            </a:endParaRPr>
          </a:p>
        </p:txBody>
      </p:sp>
      <p:sp>
        <p:nvSpPr>
          <p:cNvPr id="154" name="Google Shape;154;p29"/>
          <p:cNvSpPr txBox="1"/>
          <p:nvPr/>
        </p:nvSpPr>
        <p:spPr>
          <a:xfrm>
            <a:off x="7070450" y="3297275"/>
            <a:ext cx="600600" cy="3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D5156"/>
                </a:solidFill>
                <a:highlight>
                  <a:srgbClr val="FFFFFF"/>
                </a:highlight>
                <a:latin typeface="Open Sans"/>
                <a:ea typeface="Open Sans"/>
                <a:cs typeface="Open Sans"/>
                <a:sym typeface="Open Sans"/>
              </a:rPr>
              <a:t>✓</a:t>
            </a:r>
            <a:endParaRPr>
              <a:latin typeface="Open Sans"/>
              <a:ea typeface="Open Sans"/>
              <a:cs typeface="Open Sans"/>
              <a:sym typeface="Open Sans"/>
            </a:endParaRPr>
          </a:p>
        </p:txBody>
      </p:sp>
      <p:sp>
        <p:nvSpPr>
          <p:cNvPr id="155" name="Google Shape;155;p29"/>
          <p:cNvSpPr txBox="1"/>
          <p:nvPr/>
        </p:nvSpPr>
        <p:spPr>
          <a:xfrm>
            <a:off x="7115775" y="3795825"/>
            <a:ext cx="555300" cy="82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D5156"/>
                </a:solidFill>
                <a:highlight>
                  <a:srgbClr val="FFFFFF"/>
                </a:highlight>
                <a:latin typeface="Open Sans"/>
                <a:ea typeface="Open Sans"/>
                <a:cs typeface="Open Sans"/>
                <a:sym typeface="Open Sans"/>
              </a:rPr>
              <a:t>X</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ctr">
              <a:spcBef>
                <a:spcPts val="0"/>
              </a:spcBef>
              <a:spcAft>
                <a:spcPts val="0"/>
              </a:spcAft>
              <a:buNone/>
            </a:pPr>
            <a:r>
              <a:rPr lang="en">
                <a:solidFill>
                  <a:srgbClr val="4D5156"/>
                </a:solidFill>
                <a:highlight>
                  <a:srgbClr val="FFFFFF"/>
                </a:highlight>
                <a:latin typeface="Open Sans"/>
                <a:ea typeface="Open Sans"/>
                <a:cs typeface="Open Sans"/>
                <a:sym typeface="Open Sans"/>
              </a:rPr>
              <a:t>X</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56" name="Google Shape;156;p29"/>
          <p:cNvSpPr txBox="1"/>
          <p:nvPr/>
        </p:nvSpPr>
        <p:spPr>
          <a:xfrm>
            <a:off x="497050" y="2288550"/>
            <a:ext cx="4702200" cy="5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pen Sans"/>
                <a:ea typeface="Open Sans"/>
                <a:cs typeface="Open Sans"/>
                <a:sym typeface="Open Sans"/>
              </a:rPr>
              <a:t>2.   Goldie is not the cat</a:t>
            </a:r>
            <a:endParaRPr sz="1800">
              <a:solidFill>
                <a:schemeClr val="dk2"/>
              </a:solidFill>
              <a:latin typeface="Open Sans"/>
              <a:ea typeface="Open Sans"/>
              <a:cs typeface="Open Sans"/>
              <a:sym typeface="Open Sans"/>
            </a:endParaRPr>
          </a:p>
        </p:txBody>
      </p:sp>
      <p:sp>
        <p:nvSpPr>
          <p:cNvPr id="157" name="Google Shape;157;p29"/>
          <p:cNvSpPr txBox="1"/>
          <p:nvPr/>
        </p:nvSpPr>
        <p:spPr>
          <a:xfrm>
            <a:off x="8180875" y="4227675"/>
            <a:ext cx="396600" cy="3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X</a:t>
            </a:r>
            <a:endParaRPr>
              <a:latin typeface="Open Sans"/>
              <a:ea typeface="Open Sans"/>
              <a:cs typeface="Open Sans"/>
              <a:sym typeface="Open Sans"/>
            </a:endParaRPr>
          </a:p>
        </p:txBody>
      </p:sp>
      <p:sp>
        <p:nvSpPr>
          <p:cNvPr id="158" name="Google Shape;158;p29"/>
          <p:cNvSpPr txBox="1"/>
          <p:nvPr/>
        </p:nvSpPr>
        <p:spPr>
          <a:xfrm>
            <a:off x="6163975" y="4339725"/>
            <a:ext cx="441900" cy="3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D5156"/>
                </a:solidFill>
                <a:highlight>
                  <a:srgbClr val="FFFFFF"/>
                </a:highlight>
                <a:latin typeface="Open Sans"/>
                <a:ea typeface="Open Sans"/>
                <a:cs typeface="Open Sans"/>
                <a:sym typeface="Open Sans"/>
              </a:rPr>
              <a:t>✓</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59" name="Google Shape;159;p29"/>
          <p:cNvSpPr txBox="1"/>
          <p:nvPr/>
        </p:nvSpPr>
        <p:spPr>
          <a:xfrm>
            <a:off x="8146875" y="3829825"/>
            <a:ext cx="396600" cy="2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D5156"/>
                </a:solidFill>
                <a:highlight>
                  <a:srgbClr val="FFFFFF"/>
                </a:highlight>
                <a:latin typeface="Open Sans"/>
                <a:ea typeface="Open Sans"/>
                <a:cs typeface="Open Sans"/>
                <a:sym typeface="Open Sans"/>
              </a:rPr>
              <a:t>✓</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60" name="Google Shape;160;p29"/>
          <p:cNvSpPr txBox="1"/>
          <p:nvPr/>
        </p:nvSpPr>
        <p:spPr>
          <a:xfrm>
            <a:off x="623200" y="2923350"/>
            <a:ext cx="3444600" cy="15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latin typeface="Open Sans"/>
                <a:ea typeface="Open Sans"/>
                <a:cs typeface="Open Sans"/>
                <a:sym typeface="Open Sans"/>
              </a:rPr>
              <a:t>Buddy is the rock, Smudge is the cat, and Goldie is the dog</a:t>
            </a:r>
            <a:endParaRPr i="1" sz="1600">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Combinations</a:t>
            </a:r>
            <a:endParaRPr/>
          </a:p>
        </p:txBody>
      </p:sp>
      <p:sp>
        <p:nvSpPr>
          <p:cNvPr id="166" name="Google Shape;166;p3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Combinations are ways to combine things. You have likely already encountered some in your life.</a:t>
            </a:r>
            <a:endParaRPr/>
          </a:p>
          <a:p>
            <a:pPr indent="0" lvl="0" marL="0" rtl="0" algn="l">
              <a:spcBef>
                <a:spcPts val="1600"/>
              </a:spcBef>
              <a:spcAft>
                <a:spcPts val="0"/>
              </a:spcAft>
              <a:buNone/>
            </a:pPr>
            <a:r>
              <a:rPr lang="en"/>
              <a:t>If I roll 2 die, how many total combinations can occur?</a:t>
            </a:r>
            <a:endParaRPr/>
          </a:p>
          <a:p>
            <a:pPr indent="0" lvl="0" marL="0" rtl="0" algn="l">
              <a:spcBef>
                <a:spcPts val="1600"/>
              </a:spcBef>
              <a:spcAft>
                <a:spcPts val="1600"/>
              </a:spcAft>
              <a:buNone/>
            </a:pPr>
            <a:r>
              <a:rPr lang="en"/>
              <a:t>There are 6 x 6, or 36 different outcomes.</a:t>
            </a:r>
            <a:endParaRPr/>
          </a:p>
        </p:txBody>
      </p:sp>
      <p:pic>
        <p:nvPicPr>
          <p:cNvPr descr="Magic Realm Probability for Beginners - I | BoardGameGeek" id="167" name="Google Shape;167;p30"/>
          <p:cNvPicPr preferRelativeResize="0"/>
          <p:nvPr/>
        </p:nvPicPr>
        <p:blipFill>
          <a:blip r:embed="rId3">
            <a:alphaModFix/>
          </a:blip>
          <a:stretch>
            <a:fillRect/>
          </a:stretch>
        </p:blipFill>
        <p:spPr>
          <a:xfrm>
            <a:off x="4985785" y="2662400"/>
            <a:ext cx="3846515" cy="2229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500"/>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1" st="1"/>
                                            </p:txEl>
                                          </p:spTgt>
                                        </p:tgtEl>
                                        <p:attrNameLst>
                                          <p:attrName>style.visibility</p:attrName>
                                        </p:attrNameLst>
                                      </p:cBhvr>
                                      <p:to>
                                        <p:strVal val="visible"/>
                                      </p:to>
                                    </p:set>
                                    <p:animEffect filter="fade" transition="in">
                                      <p:cBhvr>
                                        <p:cTn dur="500"/>
                                        <p:tgtEl>
                                          <p:spTgt spid="1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2" st="2"/>
                                            </p:txEl>
                                          </p:spTgt>
                                        </p:tgtEl>
                                        <p:attrNameLst>
                                          <p:attrName>style.visibility</p:attrName>
                                        </p:attrNameLst>
                                      </p:cBhvr>
                                      <p:to>
                                        <p:strVal val="visible"/>
                                      </p:to>
                                    </p:set>
                                    <p:animEffect filter="fade" transition="in">
                                      <p:cBhvr>
                                        <p:cTn dur="500"/>
                                        <p:tgtEl>
                                          <p:spTgt spid="1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Basic Combinations</a:t>
            </a:r>
            <a:endParaRPr/>
          </a:p>
        </p:txBody>
      </p:sp>
      <p:sp>
        <p:nvSpPr>
          <p:cNvPr id="173" name="Google Shape;173;p31"/>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combination problems, we usually have 2 or more items, each of which have multiple outcomes we can choose from. We can multiply the individual choices together to get the total.</a:t>
            </a:r>
            <a:endParaRPr/>
          </a:p>
          <a:p>
            <a:pPr indent="0" lvl="0" marL="0" rtl="0" algn="l">
              <a:spcBef>
                <a:spcPts val="1600"/>
              </a:spcBef>
              <a:spcAft>
                <a:spcPts val="1600"/>
              </a:spcAft>
              <a:buNone/>
            </a:pPr>
            <a:r>
              <a:rPr lang="en"/>
              <a:t>Sound confusing? Let’s check out some examples...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Combinations</a:t>
            </a:r>
            <a:endParaRPr/>
          </a:p>
        </p:txBody>
      </p:sp>
      <p:sp>
        <p:nvSpPr>
          <p:cNvPr id="179" name="Google Shape;179;p3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different outcomes can I get if I…</a:t>
            </a:r>
            <a:endParaRPr/>
          </a:p>
          <a:p>
            <a:pPr indent="-342900" lvl="0" marL="457200" rtl="0" algn="l">
              <a:spcBef>
                <a:spcPts val="1600"/>
              </a:spcBef>
              <a:spcAft>
                <a:spcPts val="0"/>
              </a:spcAft>
              <a:buSzPts val="1800"/>
              <a:buAutoNum type="alphaLcPeriod"/>
            </a:pPr>
            <a:r>
              <a:rPr lang="en"/>
              <a:t>spin the spinner and flip a coin?</a:t>
            </a:r>
            <a:endParaRPr/>
          </a:p>
          <a:p>
            <a:pPr indent="0" lvl="0" marL="457200" rtl="0" algn="l">
              <a:spcBef>
                <a:spcPts val="1600"/>
              </a:spcBef>
              <a:spcAft>
                <a:spcPts val="0"/>
              </a:spcAft>
              <a:buNone/>
            </a:pPr>
            <a:r>
              <a:rPr i="1" lang="en" sz="1600"/>
              <a:t>There are 4 outcomes on the spinner and 2 on the coin. 4 x 2 = </a:t>
            </a:r>
            <a:r>
              <a:rPr b="1" i="1" lang="en" sz="1600"/>
              <a:t>8</a:t>
            </a:r>
            <a:r>
              <a:rPr i="1" lang="en" sz="1600"/>
              <a:t>.</a:t>
            </a:r>
            <a:endParaRPr i="1" sz="1600"/>
          </a:p>
          <a:p>
            <a:pPr indent="-342900" lvl="0" marL="457200" rtl="0" algn="l">
              <a:spcBef>
                <a:spcPts val="1600"/>
              </a:spcBef>
              <a:spcAft>
                <a:spcPts val="0"/>
              </a:spcAft>
              <a:buSzPts val="1800"/>
              <a:buAutoNum type="alphaLcPeriod"/>
            </a:pPr>
            <a:r>
              <a:rPr lang="en"/>
              <a:t>s</a:t>
            </a:r>
            <a:r>
              <a:rPr lang="en"/>
              <a:t>pin the spinner and roll a fair 6 sided die?</a:t>
            </a:r>
            <a:endParaRPr/>
          </a:p>
          <a:p>
            <a:pPr indent="0" lvl="0" marL="457200" rtl="0" algn="l">
              <a:spcBef>
                <a:spcPts val="1600"/>
              </a:spcBef>
              <a:spcAft>
                <a:spcPts val="0"/>
              </a:spcAft>
              <a:buNone/>
            </a:pPr>
            <a:r>
              <a:rPr i="1" lang="en" sz="1600"/>
              <a:t>4 x 6 = </a:t>
            </a:r>
            <a:r>
              <a:rPr b="1" i="1" lang="en" sz="1600"/>
              <a:t>24</a:t>
            </a:r>
            <a:endParaRPr b="1" i="1" sz="1600"/>
          </a:p>
          <a:p>
            <a:pPr indent="-342900" lvl="0" marL="457200" rtl="0" algn="l">
              <a:spcBef>
                <a:spcPts val="1600"/>
              </a:spcBef>
              <a:spcAft>
                <a:spcPts val="0"/>
              </a:spcAft>
              <a:buSzPts val="1800"/>
              <a:buAutoNum type="alphaLcPeriod"/>
            </a:pPr>
            <a:r>
              <a:rPr lang="en"/>
              <a:t>s</a:t>
            </a:r>
            <a:r>
              <a:rPr lang="en"/>
              <a:t>pin the spinner twice?</a:t>
            </a:r>
            <a:endParaRPr/>
          </a:p>
          <a:p>
            <a:pPr indent="0" lvl="0" marL="457200" rtl="0" algn="l">
              <a:spcBef>
                <a:spcPts val="1600"/>
              </a:spcBef>
              <a:spcAft>
                <a:spcPts val="1600"/>
              </a:spcAft>
              <a:buNone/>
            </a:pPr>
            <a:r>
              <a:rPr i="1" lang="en" sz="1600"/>
              <a:t>4 x 4 = </a:t>
            </a:r>
            <a:r>
              <a:rPr b="1" i="1" lang="en" sz="1600"/>
              <a:t>16</a:t>
            </a:r>
            <a:endParaRPr b="1" i="1" sz="1600"/>
          </a:p>
        </p:txBody>
      </p:sp>
      <p:pic>
        <p:nvPicPr>
          <p:cNvPr descr="Theoretical and Experimental Spinners ( Read ) | Statistics | CK ..." id="180" name="Google Shape;180;p32"/>
          <p:cNvPicPr preferRelativeResize="0"/>
          <p:nvPr/>
        </p:nvPicPr>
        <p:blipFill>
          <a:blip r:embed="rId3">
            <a:alphaModFix/>
          </a:blip>
          <a:stretch>
            <a:fillRect/>
          </a:stretch>
        </p:blipFill>
        <p:spPr>
          <a:xfrm>
            <a:off x="6669075" y="2870150"/>
            <a:ext cx="1866900" cy="1847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5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5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5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500"/>
                                        <p:tgtEl>
                                          <p:spTgt spid="1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500"/>
                                        <p:tgtEl>
                                          <p:spTgt spid="1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animEffect filter="fade" transition="in">
                                      <p:cBhvr>
                                        <p:cTn dur="500"/>
                                        <p:tgtEl>
                                          <p:spTgt spid="1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animEffect filter="fade" transition="in">
                                      <p:cBhvr>
                                        <p:cTn dur="500"/>
                                        <p:tgtEl>
                                          <p:spTgt spid="17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Shirts and Shoes</a:t>
            </a:r>
            <a:endParaRPr/>
          </a:p>
        </p:txBody>
      </p:sp>
      <p:sp>
        <p:nvSpPr>
          <p:cNvPr id="186" name="Google Shape;186;p33"/>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Orange has 3 collars and 2 harnesses. How many different combinations of one collar and one harness can he make?</a:t>
            </a:r>
            <a:endParaRPr/>
          </a:p>
          <a:p>
            <a:pPr indent="0" lvl="0" marL="0" rtl="0" algn="l">
              <a:spcBef>
                <a:spcPts val="1600"/>
              </a:spcBef>
              <a:spcAft>
                <a:spcPts val="0"/>
              </a:spcAft>
              <a:buNone/>
            </a:pPr>
            <a:r>
              <a:rPr lang="en"/>
              <a:t>For the collar, he has 3 choices. For the harness, he has 2 choices. These are independent. So, we have 3 x 2 = 6 different choices.</a:t>
            </a:r>
            <a:endParaRPr/>
          </a:p>
          <a:p>
            <a:pPr indent="0" lvl="0" marL="0" rtl="0" algn="l">
              <a:spcBef>
                <a:spcPts val="1600"/>
              </a:spcBef>
              <a:spcAft>
                <a:spcPts val="0"/>
              </a:spcAft>
              <a:buNone/>
            </a:pPr>
            <a:r>
              <a:rPr lang="en"/>
              <a:t>We can make a tree to illustrate this.</a:t>
            </a:r>
            <a:endParaRPr/>
          </a:p>
          <a:p>
            <a:pPr indent="0" lvl="0" marL="0" rtl="0" algn="l">
              <a:spcBef>
                <a:spcPts val="1600"/>
              </a:spcBef>
              <a:spcAft>
                <a:spcPts val="1600"/>
              </a:spcAft>
              <a:buNone/>
            </a:pPr>
            <a:r>
              <a:t/>
            </a:r>
            <a:endParaRPr/>
          </a:p>
        </p:txBody>
      </p:sp>
      <p:pic>
        <p:nvPicPr>
          <p:cNvPr descr="Pet Supplies : rabbitgoo Cat Harness and Leash for Walking, Escape ..." id="187" name="Google Shape;187;p33"/>
          <p:cNvPicPr preferRelativeResize="0"/>
          <p:nvPr/>
        </p:nvPicPr>
        <p:blipFill>
          <a:blip r:embed="rId3">
            <a:alphaModFix/>
          </a:blip>
          <a:stretch>
            <a:fillRect/>
          </a:stretch>
        </p:blipFill>
        <p:spPr>
          <a:xfrm>
            <a:off x="7117800" y="3025325"/>
            <a:ext cx="17145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5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5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500"/>
                                        <p:tgtEl>
                                          <p:spTgt spid="1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