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5143500" cx="9144000"/>
  <p:notesSz cx="6858000" cy="9144000"/>
  <p:embeddedFontLst>
    <p:embeddedFont>
      <p:font typeface="PT Sans Narrow"/>
      <p:regular r:id="rId35"/>
      <p:bold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106CB99-DDC3-4632-A9F0-B6D8A4372080}">
  <a:tblStyle styleId="{9106CB99-DDC3-4632-A9F0-B6D8A43720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PTSansNarrow-regular.fntdata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OpenSans-regular.fntdata"/><Relationship Id="rId14" Type="http://schemas.openxmlformats.org/officeDocument/2006/relationships/slide" Target="slides/slide7.xml"/><Relationship Id="rId36" Type="http://schemas.openxmlformats.org/officeDocument/2006/relationships/font" Target="fonts/PTSansNarrow-bold.fntdata"/><Relationship Id="rId17" Type="http://schemas.openxmlformats.org/officeDocument/2006/relationships/slide" Target="slides/slide10.xml"/><Relationship Id="rId39" Type="http://schemas.openxmlformats.org/officeDocument/2006/relationships/font" Target="fonts/OpenSans-italic.fntdata"/><Relationship Id="rId16" Type="http://schemas.openxmlformats.org/officeDocument/2006/relationships/slide" Target="slides/slide9.xml"/><Relationship Id="rId38" Type="http://schemas.openxmlformats.org/officeDocument/2006/relationships/font" Target="fonts/OpenSans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e25b3c6b2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e25b3c6b2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e25b3c6b2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e25b3c6b2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e30a8d5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e30a8d5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e25b3c6b2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e25b3c6b2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e25b3c6b2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e25b3c6b2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e25b3c6b2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e25b3c6b2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e30a8d58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e30a8d58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e30a8d586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e30a8d586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e25b3c6b2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8e25b3c6b2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e25b3c6b2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8e25b3c6b2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e25b3c6b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e25b3c6b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e25b3c6b2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e25b3c6b2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e25b3c6b2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8e25b3c6b2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e25b3c6b2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e25b3c6b2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e25b3c6b2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e25b3c6b2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e25b3c6b2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e25b3c6b2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e25b3c6b2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e25b3c6b2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e25b3c6b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e25b3c6b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e25b3c6b2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8e25b3c6b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Hidden easter egg!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e25b3c6b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e25b3c6b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e25b3c6b2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e25b3c6b2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e25b3c6b2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e25b3c6b2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e25b3c6b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e25b3c6b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e25b3c6b2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e25b3c6b2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e30a8d586_8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e30a8d586_8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e25b3c6b2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e25b3c6b2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4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" name="Google Shape;68;p14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9" name="Google Shape;69;p14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70" name="Google Shape;70;p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" name="Google Shape;71;p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72" name="Google Shape;72;p14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73" name="Google Shape;73;p1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" name="Google Shape;74;p1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5" name="Google Shape;75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76" name="Google Shape;76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4" name="Google Shape;104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21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6" name="Google Shape;106;p21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7" name="Google Shape;107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3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7: Probability</a:t>
            </a:r>
            <a:endParaRPr/>
          </a:p>
        </p:txBody>
      </p:sp>
      <p:sp>
        <p:nvSpPr>
          <p:cNvPr id="124" name="Google Shape;124;p25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 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3423" y="76260"/>
            <a:ext cx="2171325" cy="144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Marble Probability</a:t>
            </a:r>
            <a:endParaRPr/>
          </a:p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Orange has a bag of marbles. In the bag are 25 yellow marbles, 20 blue marbles, and 10 green marbles. If I randomly select a marble from the bag, what is the probability…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t</a:t>
            </a:r>
            <a:r>
              <a:rPr lang="en"/>
              <a:t>he marble is yellow?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There are a total of 25 + 20 + 10 = 55 marbles, and 25 are yellow. There is a </a:t>
            </a:r>
            <a:r>
              <a:rPr b="1" i="1" lang="en" sz="1600"/>
              <a:t>25/55 </a:t>
            </a:r>
            <a:r>
              <a:rPr i="1" lang="en" sz="1600"/>
              <a:t>or 5/11 </a:t>
            </a:r>
            <a:r>
              <a:rPr i="1" lang="en" sz="1600"/>
              <a:t> probability I select a yellow marble.</a:t>
            </a:r>
            <a:endParaRPr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the marble is blue?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There are 55 total marbles, and 20 are blue. This is a </a:t>
            </a:r>
            <a:r>
              <a:rPr b="1" i="1" lang="en" sz="1600"/>
              <a:t>20/55</a:t>
            </a:r>
            <a:r>
              <a:rPr i="1" lang="en" sz="1600"/>
              <a:t> or </a:t>
            </a:r>
            <a:r>
              <a:rPr b="1" i="1" lang="en" sz="1600"/>
              <a:t>4/11</a:t>
            </a:r>
            <a:r>
              <a:rPr i="1" lang="en" sz="1600"/>
              <a:t> probability of pulling a blue marble</a:t>
            </a:r>
            <a:r>
              <a:rPr lang="en"/>
              <a:t>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 Probability</a:t>
            </a:r>
            <a:endParaRPr/>
          </a:p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try some more probability problems.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If I roll a fair, 6 sided die, what is the probability I roll at least a 5?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At least a 5 means it can be a 5 or 6. That’s two desirable outcomes out of 6 total, or </a:t>
            </a:r>
            <a:r>
              <a:rPr b="1" i="1" lang="en" sz="1600"/>
              <a:t>2/6</a:t>
            </a:r>
            <a:r>
              <a:rPr i="1" lang="en" sz="1600"/>
              <a:t> probability (or </a:t>
            </a:r>
            <a:r>
              <a:rPr b="1" i="1" lang="en" sz="1600"/>
              <a:t>1/3</a:t>
            </a:r>
            <a:r>
              <a:rPr i="1" lang="en" sz="1600"/>
              <a:t>).</a:t>
            </a:r>
            <a:endParaRPr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If I draw a card from a well shuffled 52 card deck, what is the probability the card is a spade?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1600"/>
              <a:t>There are 4 different suits - ♥, ♦, ♣, ♠ - each with 13 cards. The probability of drawing a spade is 13/52, or </a:t>
            </a:r>
            <a:r>
              <a:rPr b="1" i="1" lang="en" sz="1600"/>
              <a:t>1/4</a:t>
            </a:r>
            <a:r>
              <a:rPr b="1" i="1" lang="en" sz="1600"/>
              <a:t>.</a:t>
            </a:r>
            <a:endParaRPr b="1" i="1"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Probability Quick Practice</a:t>
            </a:r>
            <a:endParaRPr/>
          </a:p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the probability you get all of these right? Let’s see…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Grey has written the numbers 23 - 73 on a paper, and wants Orange to randomly choose one. What is the probability Orange chooses 25?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</a:t>
            </a:r>
            <a:r>
              <a:rPr i="1" lang="en" sz="1600"/>
              <a:t>There are 51 numbers, and 25 is one of them. The probability is </a:t>
            </a:r>
            <a:r>
              <a:rPr b="1" i="1" lang="en" sz="1600"/>
              <a:t>1</a:t>
            </a:r>
            <a:r>
              <a:rPr b="1" i="1" lang="en" sz="1600"/>
              <a:t>/51</a:t>
            </a:r>
            <a:endParaRPr b="1"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Grey </a:t>
            </a:r>
            <a:r>
              <a:rPr lang="en"/>
              <a:t>has a 30 sided die. What is the probability she rolls a multiple of 4?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There are 30 numbers, and 7 multiples of 4. The probability is </a:t>
            </a:r>
            <a:r>
              <a:rPr b="1" i="1" lang="en" sz="1600"/>
              <a:t>7/30</a:t>
            </a:r>
            <a:endParaRPr b="1"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Orange is not a very good magician. In fact, his trick only works if you pull out a 5, 6, or 7. If you are randomly selecting a card from his 52 card deck, what is the probability the trick works?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600"/>
              <a:t>There are 52 cards, and 12 which will work for the trick. The probability is </a:t>
            </a:r>
            <a:r>
              <a:rPr b="1" i="1" lang="en" sz="1600"/>
              <a:t>12/52</a:t>
            </a:r>
            <a:r>
              <a:rPr i="1" lang="en" sz="1600"/>
              <a:t> or </a:t>
            </a:r>
            <a:r>
              <a:rPr b="1" i="1" lang="en" sz="1600"/>
              <a:t>3/13</a:t>
            </a:r>
            <a:endParaRPr b="1" i="1" sz="1600"/>
          </a:p>
        </p:txBody>
      </p:sp>
      <p:pic>
        <p:nvPicPr>
          <p:cNvPr descr="Cheering Cute GIF - Cheering Cute Cat - Discover &amp; Share GIFs" id="197" name="Google Shape;1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8025" y="0"/>
            <a:ext cx="1893450" cy="18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Rooms</a:t>
            </a:r>
            <a:endParaRPr/>
          </a:p>
        </p:txBody>
      </p:sp>
      <p:sp>
        <p:nvSpPr>
          <p:cNvPr id="203" name="Google Shape;203;p3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head into our breakout rooms to do some practice problems!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Starting at 10:50</a:t>
            </a:r>
            <a:endParaRPr/>
          </a:p>
        </p:txBody>
      </p:sp>
      <p:pic>
        <p:nvPicPr>
          <p:cNvPr descr="30 Cute Cat Pixel Kawaii | Cartoon clip art, Kids art projects ..." id="204" name="Google Shape;2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7248" y="1900500"/>
            <a:ext cx="2448850" cy="269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Probability</a:t>
            </a:r>
            <a:endParaRPr/>
          </a:p>
        </p:txBody>
      </p:sp>
      <p:sp>
        <p:nvSpPr>
          <p:cNvPr id="210" name="Google Shape;210;p3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 question has the word “or”, we should think about adding probabilities together.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Let’s check this out: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is the probability that when I roll a fair six sided die, I will roll either a 3 or a 4?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Since we had the key word “or”, we know to add probabilities. The probability of a 3 is </a:t>
            </a:r>
            <a:r>
              <a:rPr lang="en"/>
              <a:t>1/6</a:t>
            </a:r>
            <a:r>
              <a:rPr lang="en"/>
              <a:t>. The probability of a 4 is also </a:t>
            </a:r>
            <a:r>
              <a:rPr lang="en"/>
              <a:t>1/6</a:t>
            </a:r>
            <a:r>
              <a:rPr lang="en"/>
              <a:t>. </a:t>
            </a:r>
            <a:r>
              <a:rPr lang="en"/>
              <a:t>1/6</a:t>
            </a:r>
            <a:r>
              <a:rPr lang="en"/>
              <a:t> + </a:t>
            </a:r>
            <a:r>
              <a:rPr lang="en"/>
              <a:t>1/6</a:t>
            </a:r>
            <a:r>
              <a:rPr lang="en"/>
              <a:t> = </a:t>
            </a:r>
            <a:r>
              <a:rPr b="1" lang="en"/>
              <a:t>2/6</a:t>
            </a:r>
            <a:r>
              <a:rPr lang="en"/>
              <a:t> or </a:t>
            </a:r>
            <a:r>
              <a:rPr b="1" lang="en"/>
              <a:t>1/3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Probability Examples</a:t>
            </a:r>
            <a:endParaRPr/>
          </a:p>
        </p:txBody>
      </p:sp>
      <p:sp>
        <p:nvSpPr>
          <p:cNvPr id="216" name="Google Shape;216;p3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add some probabilities: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Alice is choosing a random number from 1 - 10 inclusive. What is the probability she chooses a 5 or 7?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The probability of getting a 5 is 1/10. The probability of a 7 is also 1/10. If we add 1/10 + 1/10 we get </a:t>
            </a:r>
            <a:r>
              <a:rPr b="1" i="1" lang="en" sz="1600"/>
              <a:t>2/10</a:t>
            </a:r>
            <a:r>
              <a:rPr i="1" lang="en" sz="1600"/>
              <a:t> or </a:t>
            </a:r>
            <a:r>
              <a:rPr b="1" i="1" lang="en" sz="1600"/>
              <a:t>1/5</a:t>
            </a:r>
            <a:r>
              <a:rPr i="1" lang="en" sz="1600"/>
              <a:t> </a:t>
            </a:r>
            <a:endParaRPr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Kate is choosing a random letter from the alphabet. What is the probability she chooses a K, A, T or E?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The probability for each letter is 1/26. When we add them together, we will get </a:t>
            </a:r>
            <a:r>
              <a:rPr b="1" i="1" lang="en" sz="1600"/>
              <a:t>4/26 </a:t>
            </a:r>
            <a:r>
              <a:rPr i="1" lang="en" sz="1600"/>
              <a:t>or</a:t>
            </a:r>
            <a:r>
              <a:rPr b="1" i="1" lang="en" sz="1600"/>
              <a:t> 2/13</a:t>
            </a:r>
            <a:endParaRPr b="1" i="1"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i="1"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Adding Probability</a:t>
            </a:r>
            <a:endParaRPr/>
          </a:p>
        </p:txBody>
      </p:sp>
      <p:sp>
        <p:nvSpPr>
          <p:cNvPr id="222" name="Google Shape;222;p4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try an advanced probability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Orange and Grey are both rolling die. What is the probability Orange rolls a higher number than Grey?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There are 36 different outcomes, and 15 of them include Orange rolling a higher number.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probability is 15/36, or 5/12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/>
          <p:nvPr>
            <p:ph type="title"/>
          </p:nvPr>
        </p:nvSpPr>
        <p:spPr>
          <a:xfrm>
            <a:off x="311700" y="4276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Probability</a:t>
            </a:r>
            <a:endParaRPr/>
          </a:p>
        </p:txBody>
      </p:sp>
      <p:sp>
        <p:nvSpPr>
          <p:cNvPr id="228" name="Google Shape;228;p41"/>
          <p:cNvSpPr txBox="1"/>
          <p:nvPr>
            <p:ph idx="1" type="body"/>
          </p:nvPr>
        </p:nvSpPr>
        <p:spPr>
          <a:xfrm>
            <a:off x="311700" y="128355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This table can help us see why there are 15 outcomes where Orange’s number is greater.</a:t>
            </a:r>
            <a:endParaRPr/>
          </a:p>
        </p:txBody>
      </p:sp>
      <p:graphicFrame>
        <p:nvGraphicFramePr>
          <p:cNvPr id="229" name="Google Shape;229;p41"/>
          <p:cNvGraphicFramePr/>
          <p:nvPr/>
        </p:nvGraphicFramePr>
        <p:xfrm>
          <a:off x="2654525" y="207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{9106CB99-DDC3-4632-A9F0-B6D8A4372080}</a:tableStyleId>
              </a:tblPr>
              <a:tblGrid>
                <a:gridCol w="834900"/>
                <a:gridCol w="834900"/>
                <a:gridCol w="834900"/>
                <a:gridCol w="834900"/>
                <a:gridCol w="834900"/>
                <a:gridCol w="834900"/>
                <a:gridCol w="834900"/>
              </a:tblGrid>
              <a:tr h="341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✓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✓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✓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✓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✓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✓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✓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✓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✓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✓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✓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✓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✓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✓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✓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41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30" name="Google Shape;230;p41"/>
          <p:cNvSpPr txBox="1"/>
          <p:nvPr/>
        </p:nvSpPr>
        <p:spPr>
          <a:xfrm rot="-5400000">
            <a:off x="1563625" y="3073225"/>
            <a:ext cx="16389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Grey’s Roll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41"/>
          <p:cNvSpPr txBox="1"/>
          <p:nvPr/>
        </p:nvSpPr>
        <p:spPr>
          <a:xfrm>
            <a:off x="5159225" y="1658975"/>
            <a:ext cx="13077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Orange’s Roll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Multiplying probability</a:t>
            </a:r>
            <a:endParaRPr/>
          </a:p>
        </p:txBody>
      </p:sp>
      <p:sp>
        <p:nvSpPr>
          <p:cNvPr id="237" name="Google Shape;237;p4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 probability problem has the word “and”, we will usually multiply.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Let’s do an example - What is the probability I can flip 2 heads in a row?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The probability of the first head occurring is </a:t>
            </a:r>
            <a:r>
              <a:rPr i="1" lang="en" sz="1600"/>
              <a:t>1/2</a:t>
            </a:r>
            <a:r>
              <a:rPr i="1" lang="en" sz="1600"/>
              <a:t>.</a:t>
            </a:r>
            <a:endParaRPr i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The probability of the second head landing on head is also </a:t>
            </a:r>
            <a:r>
              <a:rPr i="1" lang="en" sz="1600"/>
              <a:t>1/2</a:t>
            </a:r>
            <a:r>
              <a:rPr i="1" lang="en" sz="1600"/>
              <a:t>. </a:t>
            </a:r>
            <a:endParaRPr i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We multiply </a:t>
            </a:r>
            <a:r>
              <a:rPr i="1" lang="en" sz="1600"/>
              <a:t>1/2</a:t>
            </a:r>
            <a:r>
              <a:rPr i="1" lang="en" sz="1600"/>
              <a:t> x </a:t>
            </a:r>
            <a:r>
              <a:rPr i="1" lang="en" sz="1600"/>
              <a:t>1/2</a:t>
            </a:r>
            <a:r>
              <a:rPr i="1" lang="en" sz="1600"/>
              <a:t> = </a:t>
            </a:r>
            <a:r>
              <a:rPr b="1" i="1" lang="en" sz="1600"/>
              <a:t>1/4</a:t>
            </a:r>
            <a:r>
              <a:rPr i="1" lang="en" sz="1600"/>
              <a:t>.</a:t>
            </a:r>
            <a:endParaRPr i="1"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1600"/>
              <a:t>If we check this using our old method, we will get the same result. With two coin flips, there are 4 total outcomes (HH, HT, TH, TT), and we care about one of them. Thus, there is a </a:t>
            </a:r>
            <a:r>
              <a:rPr i="1" lang="en" sz="1600"/>
              <a:t>1/4</a:t>
            </a:r>
            <a:r>
              <a:rPr i="1" lang="en" sz="1600"/>
              <a:t> probability.</a:t>
            </a:r>
            <a:endParaRPr i="1"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Multiplying Probability - Sample Questions</a:t>
            </a:r>
            <a:endParaRPr/>
          </a:p>
        </p:txBody>
      </p:sp>
      <p:sp>
        <p:nvSpPr>
          <p:cNvPr id="243" name="Google Shape;243;p4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multiply some probabilities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am spinning a spinner with 4 sections and rolling a fair 6 sided die. What is the probability that I land on green and roll a 3?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The probability of spinning onto green is </a:t>
            </a:r>
            <a:r>
              <a:rPr i="1" lang="en"/>
              <a:t>1/4</a:t>
            </a:r>
            <a:r>
              <a:rPr i="1" lang="en"/>
              <a:t>.</a:t>
            </a:r>
            <a:endParaRPr i="1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The probability of rolling a 3 is </a:t>
            </a:r>
            <a:r>
              <a:rPr i="1" lang="en"/>
              <a:t>1/6</a:t>
            </a:r>
            <a:r>
              <a:rPr i="1" lang="en"/>
              <a:t>.</a:t>
            </a:r>
            <a:endParaRPr i="1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/>
              <a:t>If we multiply </a:t>
            </a:r>
            <a:r>
              <a:rPr i="1" lang="en"/>
              <a:t>1/4</a:t>
            </a:r>
            <a:r>
              <a:rPr i="1" lang="en"/>
              <a:t> x </a:t>
            </a:r>
            <a:r>
              <a:rPr i="1" lang="en"/>
              <a:t>1/6</a:t>
            </a:r>
            <a:r>
              <a:rPr i="1" lang="en"/>
              <a:t>, we get </a:t>
            </a:r>
            <a:r>
              <a:rPr b="1" i="1" lang="en"/>
              <a:t>1/24</a:t>
            </a:r>
            <a:endParaRPr b="1" i="1"/>
          </a:p>
        </p:txBody>
      </p:sp>
      <p:pic>
        <p:nvPicPr>
          <p:cNvPr descr="Theoretical and Experimental Spinners ( Read ) | Statistics | CK ..." id="244" name="Google Shape;24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9075" y="2870150"/>
            <a:ext cx="18669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 Review</a:t>
            </a:r>
            <a:endParaRPr/>
          </a:p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squares are on a standard 8 x 8 chessboard?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can use a list.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8 x 8 squares: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x 7 squares: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x 6 squares: 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x 5 squares: 16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x 1 squares: 64</a:t>
            </a:r>
            <a:endParaRPr/>
          </a:p>
        </p:txBody>
      </p:sp>
      <p:pic>
        <p:nvPicPr>
          <p:cNvPr id="131" name="Google Shape;1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5880" y="1835755"/>
            <a:ext cx="2916425" cy="29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Multiplying Probabilities</a:t>
            </a:r>
            <a:endParaRPr/>
          </a:p>
        </p:txBody>
      </p:sp>
      <p:sp>
        <p:nvSpPr>
          <p:cNvPr id="250" name="Google Shape;250;p4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find some probabilities.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There is a </a:t>
            </a:r>
            <a:r>
              <a:rPr lang="en"/>
              <a:t>1/3</a:t>
            </a:r>
            <a:r>
              <a:rPr lang="en"/>
              <a:t> chance of rain today, and a </a:t>
            </a:r>
            <a:r>
              <a:rPr lang="en"/>
              <a:t>1/4</a:t>
            </a:r>
            <a:r>
              <a:rPr lang="en"/>
              <a:t> chance of rain tomorrow. What is the chance it will rain today and tomorrow?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We multiply </a:t>
            </a:r>
            <a:r>
              <a:rPr i="1" lang="en" sz="1600"/>
              <a:t>1/3</a:t>
            </a:r>
            <a:r>
              <a:rPr i="1" lang="en" sz="1600"/>
              <a:t> x </a:t>
            </a:r>
            <a:r>
              <a:rPr i="1" lang="en" sz="1600"/>
              <a:t>1/4</a:t>
            </a:r>
            <a:r>
              <a:rPr i="1" lang="en" sz="1600"/>
              <a:t> = </a:t>
            </a:r>
            <a:r>
              <a:rPr b="1" i="1" lang="en" sz="1600"/>
              <a:t>1/12</a:t>
            </a:r>
            <a:endParaRPr b="1"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I will roll 2 die at once. What is the probability I roll a 3 on the first and second die?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1600"/>
              <a:t>The probability of rolling a 3 on each die is </a:t>
            </a:r>
            <a:r>
              <a:rPr i="1" lang="en" sz="1600"/>
              <a:t>1/6</a:t>
            </a:r>
            <a:r>
              <a:rPr i="1" lang="en" sz="1600"/>
              <a:t>. The probability of rolling a 3 on both die is </a:t>
            </a:r>
            <a:r>
              <a:rPr i="1" lang="en" sz="1600"/>
              <a:t>1/6</a:t>
            </a:r>
            <a:r>
              <a:rPr i="1" lang="en" sz="1600"/>
              <a:t> x </a:t>
            </a:r>
            <a:r>
              <a:rPr i="1" lang="en" sz="1600"/>
              <a:t>1/6</a:t>
            </a:r>
            <a:r>
              <a:rPr i="1" lang="en" sz="1600"/>
              <a:t> = </a:t>
            </a:r>
            <a:r>
              <a:rPr b="1" i="1" lang="en" sz="1600"/>
              <a:t>1/36</a:t>
            </a:r>
            <a:endParaRPr b="1" i="1"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Probability Quick Practice</a:t>
            </a:r>
            <a:endParaRPr/>
          </a:p>
        </p:txBody>
      </p:sp>
      <p:sp>
        <p:nvSpPr>
          <p:cNvPr id="256" name="Google Shape;256;p4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we add or multiply? Let’s practice.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If I randomly draw one card from a 52 card deck, what is the probability it is a</a:t>
            </a:r>
            <a:r>
              <a:rPr lang="en"/>
              <a:t> 5 or 6?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The probability of drawing a 5 is 4/52, or 1/13. The probability of a 6 is the same, and we add them together. 1/13 + 1/13 = </a:t>
            </a:r>
            <a:r>
              <a:rPr b="1" i="1" lang="en" sz="1600"/>
              <a:t>2/13</a:t>
            </a:r>
            <a:endParaRPr b="1"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If I flip a coin 2 times, what is the probability I get 2 tails?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1600"/>
              <a:t>Notice, this question is asking an “and” because we need 2 tails. The probability of the first and second tail are both </a:t>
            </a:r>
            <a:r>
              <a:rPr i="1" lang="en" sz="1600"/>
              <a:t>1/2</a:t>
            </a:r>
            <a:r>
              <a:rPr i="1" lang="en" sz="1600"/>
              <a:t>, so </a:t>
            </a:r>
            <a:r>
              <a:rPr i="1" lang="en" sz="1600"/>
              <a:t>1/2</a:t>
            </a:r>
            <a:r>
              <a:rPr i="1" lang="en" sz="1600"/>
              <a:t> x </a:t>
            </a:r>
            <a:r>
              <a:rPr i="1" lang="en" sz="1600"/>
              <a:t>1/2</a:t>
            </a:r>
            <a:r>
              <a:rPr i="1" lang="en" sz="1600"/>
              <a:t> = </a:t>
            </a:r>
            <a:r>
              <a:rPr b="1" i="1" lang="en" sz="1600"/>
              <a:t>1/4</a:t>
            </a:r>
            <a:r>
              <a:rPr i="1" lang="en" sz="1600"/>
              <a:t> </a:t>
            </a:r>
            <a:endParaRPr i="1" sz="1600"/>
          </a:p>
        </p:txBody>
      </p:sp>
      <p:pic>
        <p:nvPicPr>
          <p:cNvPr descr="Cheering Cute GIF - Cheering Cute Cat - Discover &amp; Share GIFs" id="257" name="Google Shape;25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8025" y="0"/>
            <a:ext cx="1893450" cy="18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Rooms</a:t>
            </a:r>
            <a:endParaRPr/>
          </a:p>
        </p:txBody>
      </p:sp>
      <p:sp>
        <p:nvSpPr>
          <p:cNvPr id="263" name="Google Shape;263;p4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Let’s head into our breakout rooms to do some practice problems!</a:t>
            </a:r>
            <a:endParaRPr/>
          </a:p>
        </p:txBody>
      </p:sp>
      <p:pic>
        <p:nvPicPr>
          <p:cNvPr descr="30 Cute Cat Pixel Kawaii | Cartoon clip art, Kids art projects ..." id="264" name="Google Shape;26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7248" y="1900500"/>
            <a:ext cx="2448850" cy="269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Socks</a:t>
            </a:r>
            <a:endParaRPr/>
          </a:p>
        </p:txBody>
      </p:sp>
      <p:sp>
        <p:nvSpPr>
          <p:cNvPr id="270" name="Google Shape;270;p4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Alice likes to make sure her socks match. She has 5 different types of socks. If she can only randomly pull out socks from her drawer, what is the least  number of socks she must pull out to </a:t>
            </a:r>
            <a:r>
              <a:rPr i="1" lang="en"/>
              <a:t>guarantee </a:t>
            </a:r>
            <a:r>
              <a:rPr lang="en"/>
              <a:t>she has a pair?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Alice will need to pull out 6 socks.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the worst case, Alice will pull out 5 different socks in a row.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However, with the 6th sock, she must pull one out that she already has.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Therefore, she needs to pull at least 6 socks to guarantee a pair.</a:t>
            </a:r>
            <a:endParaRPr/>
          </a:p>
        </p:txBody>
      </p:sp>
      <p:pic>
        <p:nvPicPr>
          <p:cNvPr descr="Cute Cat Footies | Cat Socks" id="271" name="Google Shape;27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9250" y="2001325"/>
            <a:ext cx="1416000" cy="155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Pigeonhole Principle</a:t>
            </a:r>
            <a:endParaRPr/>
          </a:p>
        </p:txBody>
      </p:sp>
      <p:sp>
        <p:nvSpPr>
          <p:cNvPr id="277" name="Google Shape;277;p4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pigeonhole principle states that with more pigeons than pigeonholes, at least one hole will have 2 pigeons in it.</a:t>
            </a:r>
            <a:endParaRPr/>
          </a:p>
        </p:txBody>
      </p:sp>
      <p:pic>
        <p:nvPicPr>
          <p:cNvPr descr="Animated Pigeon Sticker GIF | Gfycat" id="278" name="Google Shape;27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45301" y="2571748"/>
            <a:ext cx="3586999" cy="20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Book Bash!</a:t>
            </a:r>
            <a:endParaRPr/>
          </a:p>
        </p:txBody>
      </p:sp>
      <p:sp>
        <p:nvSpPr>
          <p:cNvPr id="284" name="Google Shape;284;p4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day, Alice will be giving out a free book to one program attendee. If she randomly chooses the student every day, what is the probability </a:t>
            </a:r>
            <a:r>
              <a:rPr i="1" lang="en"/>
              <a:t>you</a:t>
            </a:r>
            <a:r>
              <a:rPr lang="en"/>
              <a:t> will win?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isn’t just a problem! I will be selecting a random winner everyday. How? I’m thinking of a random number, from 1 - 8. If you can guess that number correctly, you win a free book.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you would like to enter, type your number into the chat now!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If your number was 6, keep your eyes peeled!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Kate’s puzzles… Can you solve them? </a:t>
            </a:r>
            <a:endParaRPr/>
          </a:p>
        </p:txBody>
      </p:sp>
      <p:pic>
        <p:nvPicPr>
          <p:cNvPr id="290" name="Google Shape;29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950" y="2108525"/>
            <a:ext cx="3667125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800" y="1990938"/>
            <a:ext cx="337185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50"/>
          <p:cNvSpPr txBox="1"/>
          <p:nvPr/>
        </p:nvSpPr>
        <p:spPr>
          <a:xfrm>
            <a:off x="798750" y="1358375"/>
            <a:ext cx="36672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Puzzle 1: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50"/>
          <p:cNvSpPr txBox="1"/>
          <p:nvPr/>
        </p:nvSpPr>
        <p:spPr>
          <a:xfrm>
            <a:off x="4830950" y="1308275"/>
            <a:ext cx="3330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Puzzle 2: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Puzzle! </a:t>
            </a:r>
            <a:endParaRPr/>
          </a:p>
        </p:txBody>
      </p:sp>
      <p:sp>
        <p:nvSpPr>
          <p:cNvPr id="299" name="Google Shape;299;p51"/>
          <p:cNvSpPr txBox="1"/>
          <p:nvPr/>
        </p:nvSpPr>
        <p:spPr>
          <a:xfrm>
            <a:off x="2169925" y="2196700"/>
            <a:ext cx="45183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Open Sans"/>
                <a:ea typeface="Open Sans"/>
                <a:cs typeface="Open Sans"/>
                <a:sym typeface="Open Sans"/>
              </a:rPr>
              <a:t>_________ it </a:t>
            </a:r>
            <a:endParaRPr b="1" sz="27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 Review</a:t>
            </a:r>
            <a:endParaRPr/>
          </a:p>
        </p:txBody>
      </p:sp>
      <p:sp>
        <p:nvSpPr>
          <p:cNvPr id="137" name="Google Shape;137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we just have to add everything together.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 + 4 + 9 + 16 + 25 + 36 + 49 + 64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= (1 + 9) + (4 + 16) + 25 + (36 + 64) + 49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= 10 + 20 + 20 + 25 + 100 + 49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= 204 squares total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5880" y="1835755"/>
            <a:ext cx="2916425" cy="29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Probability Fast Facts</a:t>
            </a:r>
            <a:endParaRPr/>
          </a:p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-Probability is the chance of something happening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-To find probability, we need to know the total number of outcomes possible - this is called the event space.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-Then, we find the total outcomes we are interested in. We will then divide our outcome with the event space.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-Probability is always between 0 and 1.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-It can be expressed as a fraction, decimal, or percentage (as you get more advanced, it is usually a fraction)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Probability Sample</a:t>
            </a:r>
            <a:endParaRPr/>
          </a:p>
        </p:txBody>
      </p:sp>
      <p:sp>
        <p:nvSpPr>
          <p:cNvPr id="150" name="Google Shape;150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Probability is just the chance of something happening. Let’s try a sample question: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I flip a coin, what is the probability of getting heads?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There are 2 possible outcomes, heads or tails, and both are equally likely.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Thus, the probability is 1/2 of getting heads.</a:t>
            </a:r>
            <a:endParaRPr/>
          </a:p>
        </p:txBody>
      </p:sp>
      <p:pic>
        <p:nvPicPr>
          <p:cNvPr descr="America the Beautiful silver bullion coins - Wikipedia"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800" y="3174650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probability</a:t>
            </a:r>
            <a:endParaRPr/>
          </a:p>
        </p:txBody>
      </p:sp>
      <p:sp>
        <p:nvSpPr>
          <p:cNvPr id="157" name="Google Shape;157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some basic probabilities: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If I roll a six sided die, what is the probability I land on a 6?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There are 6 possible outcomes, 1 of which we care about. Thus, the probability is </a:t>
            </a:r>
            <a:r>
              <a:rPr b="1" i="1" lang="en" sz="1600"/>
              <a:t>1/6</a:t>
            </a:r>
            <a:endParaRPr b="1"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If I randomly select a number from 1 - 10 inclusive, what is the probability I choose 5?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There are 10 possible outcomes, 1 of which we care about. The probability is </a:t>
            </a:r>
            <a:r>
              <a:rPr b="1" i="1" lang="en" sz="1600"/>
              <a:t>1/10</a:t>
            </a:r>
            <a:endParaRPr b="1"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If I randomly select a letter of the alphabet, what is the probability I choose the letter A?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600"/>
              <a:t>There are 26 letters to choose from, and A is one of them. The probability is 1/26.</a:t>
            </a:r>
            <a:endParaRPr i="1"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 Probability</a:t>
            </a:r>
            <a:endParaRPr/>
          </a:p>
        </p:txBody>
      </p:sp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Sometimes, there is more than one desirable outcome.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 example, what is the probability, when rolling a die, I land on an even number?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Even numbers include 2, 4, and 6. There are 3 different outcomes we can want, and 6 total outcomes.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/>
              <a:t>The probability is </a:t>
            </a:r>
            <a:r>
              <a:rPr b="1" i="1" lang="en"/>
              <a:t>3/6</a:t>
            </a:r>
            <a:r>
              <a:rPr i="1" lang="en"/>
              <a:t> or </a:t>
            </a:r>
            <a:r>
              <a:rPr b="1" i="1" lang="en"/>
              <a:t>1/2</a:t>
            </a:r>
            <a:endParaRPr b="1" i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Probability</a:t>
            </a:r>
            <a:endParaRPr/>
          </a:p>
        </p:txBody>
      </p:sp>
      <p:sp>
        <p:nvSpPr>
          <p:cNvPr id="169" name="Google Shape;169;p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have a standard 52 card deck. If I draw out one card at a time, what is the probability that I draw out…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The 5 of hearts?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There is 1 5 of hearts and 52 total cards. The probability is </a:t>
            </a:r>
            <a:r>
              <a:rPr b="1" i="1" lang="en" sz="1600"/>
              <a:t>1/52</a:t>
            </a:r>
            <a:endParaRPr b="1"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A 5?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There are 4 cards with a 5 out of 52 cards. The probability is </a:t>
            </a:r>
            <a:r>
              <a:rPr b="1" i="1" lang="en" sz="1600"/>
              <a:t>4/52 </a:t>
            </a:r>
            <a:r>
              <a:rPr i="1" lang="en" sz="1600"/>
              <a:t>or</a:t>
            </a:r>
            <a:r>
              <a:rPr b="1" i="1" lang="en" sz="1600"/>
              <a:t> 1/13</a:t>
            </a:r>
            <a:endParaRPr b="1"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A heart card?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1600"/>
              <a:t>There are 13 cards with hearts out of 52. The probability is </a:t>
            </a:r>
            <a:r>
              <a:rPr b="1" i="1" lang="en" sz="1600"/>
              <a:t>13/52</a:t>
            </a:r>
            <a:r>
              <a:rPr i="1" lang="en" sz="1600"/>
              <a:t> or </a:t>
            </a:r>
            <a:r>
              <a:rPr b="1" i="1" lang="en" sz="1600"/>
              <a:t>1/4</a:t>
            </a:r>
            <a:endParaRPr b="1" i="1"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Spinner Probability</a:t>
            </a:r>
            <a:endParaRPr/>
          </a:p>
        </p:txBody>
      </p:sp>
      <p:sp>
        <p:nvSpPr>
          <p:cNvPr id="175" name="Google Shape;175;p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spinner, I can randomly spin the spinner and it will land in one of the sections. What is the probability I land in a…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>
                <a:solidFill>
                  <a:srgbClr val="38761D"/>
                </a:solidFill>
              </a:rPr>
              <a:t>Green </a:t>
            </a:r>
            <a:r>
              <a:rPr lang="en"/>
              <a:t>section?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There are 8 equal sections, and 3 are green. There is a </a:t>
            </a:r>
            <a:r>
              <a:rPr b="1" i="1" lang="en" sz="1600"/>
              <a:t>3/8</a:t>
            </a:r>
            <a:r>
              <a:rPr i="1" lang="en" sz="1600"/>
              <a:t> change of spinning a green.</a:t>
            </a:r>
            <a:endParaRPr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>
                <a:solidFill>
                  <a:srgbClr val="990000"/>
                </a:solidFill>
              </a:rPr>
              <a:t>Red </a:t>
            </a:r>
            <a:r>
              <a:rPr lang="en"/>
              <a:t>section?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1/8</a:t>
            </a:r>
            <a:endParaRPr b="1"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>
                <a:solidFill>
                  <a:srgbClr val="1155CC"/>
                </a:solidFill>
              </a:rPr>
              <a:t>Blue </a:t>
            </a:r>
            <a:r>
              <a:rPr lang="en"/>
              <a:t>section?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1600"/>
              <a:t>2/8</a:t>
            </a:r>
            <a:r>
              <a:rPr i="1" lang="en" sz="1600"/>
              <a:t> or </a:t>
            </a:r>
            <a:r>
              <a:rPr b="1" i="1" lang="en" sz="1600"/>
              <a:t>1/4</a:t>
            </a:r>
            <a:endParaRPr b="1" i="1" sz="1600"/>
          </a:p>
        </p:txBody>
      </p:sp>
      <p:pic>
        <p:nvPicPr>
          <p:cNvPr descr="Probability Spinners Printable by Brainy Bugs | Teachers Pay Teachers" id="176" name="Google Shape;17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225" y="3034350"/>
            <a:ext cx="2321850" cy="179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33"/>
          <p:cNvCxnSpPr/>
          <p:nvPr/>
        </p:nvCxnSpPr>
        <p:spPr>
          <a:xfrm flipH="1" rot="10800000">
            <a:off x="7544925" y="3281175"/>
            <a:ext cx="228900" cy="641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