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PT Sans Narrow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AA61EC-42DB-4436-BDE1-0C54D221F688}">
  <a:tblStyle styleId="{F6AA61EC-42DB-4436-BDE1-0C54D221F6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6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.fntdata"/><Relationship Id="rId14" Type="http://schemas.openxmlformats.org/officeDocument/2006/relationships/slide" Target="slides/slide8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eff94a32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eff94a32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eff94a32d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eff94a32d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eff94a32d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eff94a32d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eff94a32d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eff94a32d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eff94a32d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eff94a32d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eff94a32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eff94a32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f8abe16122d900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f8abe16122d900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eff94a32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eff94a32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eff94a32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eff94a32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eff94a32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eff94a32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eff94a32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eff94a32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eff94a32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eff94a32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eff94a32d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eff94a32d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eff94a32d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eff94a32d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eff94a32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eff94a32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eff94a32d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eff94a32d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eff94a32d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eff94a32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eff94a3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eff94a3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eff94a32d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eff94a32d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ff94a32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ff94a32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eff94a32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eff94a32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eff94a32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eff94a32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eff94a32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eff94a32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eff94a32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eff94a32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eff94a32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eff94a32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eff94a32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eff94a32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6: Counting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Samples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I count between these two numbers, how many will I have counted?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1 - 30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I will have counted </a:t>
            </a:r>
            <a:r>
              <a:rPr b="1" i="1" lang="en" sz="1600"/>
              <a:t>30 </a:t>
            </a:r>
            <a:r>
              <a:rPr i="1" lang="en" sz="1600"/>
              <a:t>numbers, all 30 from 1 - 30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2 - 60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We can subtract 1 from each number to get 1 - 59. I counted </a:t>
            </a:r>
            <a:r>
              <a:rPr b="1" i="1" lang="en" sz="1600"/>
              <a:t>59 </a:t>
            </a:r>
            <a:r>
              <a:rPr i="1" lang="en" sz="1600"/>
              <a:t>numbers.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17 - 71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600"/>
              <a:t>We can subtract 16 from both 17 and 71 to get 1 - 55. I counted </a:t>
            </a:r>
            <a:r>
              <a:rPr b="1" i="1" lang="en" sz="1600"/>
              <a:t>55 </a:t>
            </a:r>
            <a:r>
              <a:rPr i="1" lang="en" sz="1600"/>
              <a:t>numbers.</a:t>
            </a:r>
            <a:endParaRPr i="1"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Fancy counting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Orange is counting even numbers. How many will he have counted if he started from 2 and counted to 100?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Let’s see an example of what numbers Orange counted: 2, 4, 6, 8… , 98, 100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Let’s divide each of those numbers by 2: 1, 2, 3, 4… 49, 50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Aha! We see he must have counted 50 numbers.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Let’s try another example.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Fancy Counting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Grey is counting multiples of 3. She starts from 3 and counts all the way to 99. How many numbers did she count?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Let’s see what numbers Grey counted: 3, 6, 9… 93, 96, 99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Let’s divide each number by 3: 1, 2, 3 … 31, 32, 33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see that Grey counted 33 numbers.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Fancy Counting Quick Practice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quickly count some things…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How many multiples of 4 are there between 1 - 100 inclusive?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600"/>
              <a:t>We have 4, 8, 12 … 96, 100. If we divide everything by 4, we can get the list to 1, 2, 3, … 24, 25. There are 25.</a:t>
            </a:r>
            <a:endParaRPr i="1" sz="16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How many multiples of 5 are there between 97 - 291?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1600"/>
              <a:t>Multiples range from 100, 105, ... , 285, 290. If we divide everything by 5, we get 20, 21… 57, 58. We can then subtract 19 from every term in this list to get 1 -  39. There are </a:t>
            </a:r>
            <a:r>
              <a:rPr b="1" i="1" lang="en" sz="1600"/>
              <a:t>39 </a:t>
            </a:r>
            <a:r>
              <a:rPr i="1" lang="en" sz="1600"/>
              <a:t>multiples of 5.</a:t>
            </a:r>
            <a:endParaRPr i="1" sz="1600"/>
          </a:p>
        </p:txBody>
      </p:sp>
      <p:pic>
        <p:nvPicPr>
          <p:cNvPr descr="Cheering Cute GIF - Cheering Cute Cat - Discover &amp; Share GIFs"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025" y="0"/>
            <a:ext cx="1893450" cy="18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Rooms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We’ll be back at 4:00!</a:t>
            </a:r>
            <a:endParaRPr/>
          </a:p>
        </p:txBody>
      </p:sp>
      <p:pic>
        <p:nvPicPr>
          <p:cNvPr descr="30 Cute Cat Pixel Kawaii | Cartoon clip art, Kids art projects ..."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248" y="1900500"/>
            <a:ext cx="2448850" cy="269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Counting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 many triangles can you count in this diagram?</a:t>
            </a:r>
            <a:endParaRPr/>
          </a:p>
        </p:txBody>
      </p:sp>
      <p:pic>
        <p:nvPicPr>
          <p:cNvPr descr="Art of Problem Solving"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275" y="2184500"/>
            <a:ext cx="2755450" cy="238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Triangle Spotter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likely saw all 4 of these...</a:t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343151"/>
            <a:ext cx="8078950" cy="21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Triangle spotter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see this one?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4 + 1 = 5 triangles total</a:t>
            </a:r>
            <a:endParaRPr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624" y="1997925"/>
            <a:ext cx="3340750" cy="284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Triangle Counter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Let’s try another one: how many triangles can you spot in this diagram? </a:t>
            </a: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645" y="1878275"/>
            <a:ext cx="3220699" cy="285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Triangle Counter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make a list of all the different triangle sizes.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Triangles composed of 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triangle: 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 triangles: 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 triangles: 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6 triangles: 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For a total of 16 triangles.</a:t>
            </a: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645" y="1954475"/>
            <a:ext cx="3220699" cy="285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54475"/>
            <a:ext cx="4337257" cy="28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5675" y="2387450"/>
            <a:ext cx="6308325" cy="19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6880" y="2052287"/>
            <a:ext cx="4161449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Review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Grid check. Fill out the table below with each of the fractions 1/2, 1/3, 1/6, 1/9, 1/18, 2/9, 4/9, 5/18, and 7/18 so that the sum of each row, column, and diagonal are equal. (5/18 is filled out for you!)</a:t>
            </a:r>
            <a:endParaRPr sz="1600"/>
          </a:p>
        </p:txBody>
      </p:sp>
      <p:graphicFrame>
        <p:nvGraphicFramePr>
          <p:cNvPr id="74" name="Google Shape;74;p14"/>
          <p:cNvGraphicFramePr/>
          <p:nvPr/>
        </p:nvGraphicFramePr>
        <p:xfrm>
          <a:off x="3211200" y="25717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{F6AA61EC-42DB-4436-BDE1-0C54D221F688}</a:tableStyleId>
              </a:tblPr>
              <a:tblGrid>
                <a:gridCol w="907200"/>
                <a:gridCol w="907200"/>
                <a:gridCol w="907200"/>
              </a:tblGrid>
              <a:tr h="56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7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5/18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6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Square Counter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count some squares. How many squares can you see in this diagram? Try making a list to help you count.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0733" y="2218721"/>
            <a:ext cx="2262525" cy="23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Square Counter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count the squares by size: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x 1 squares: 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 x 2 squares: 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 x 3 squares : 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9 + 4 + 1 = 14 squares total</a:t>
            </a:r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6733" l="0" r="0" t="0"/>
          <a:stretch/>
        </p:blipFill>
        <p:spPr>
          <a:xfrm>
            <a:off x="6717325" y="2675925"/>
            <a:ext cx="2262525" cy="21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take a look at this calendar.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175" y="1531471"/>
            <a:ext cx="3024100" cy="29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Counting</a:t>
            </a:r>
            <a:endParaRPr/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is August 3. What will be the date in 20 days?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20 + 3 = 23, so it will be August 23.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Today is a Monday. What day of the week will it be in 20 days?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There are 7 days in a week. This means in 7 days, it will be Monday again.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Then, in 14 days, it will also be Monday. In 21, it will also be a Monday. Therefore, with 20 days, it will be the day before Monday, or Sunday. </a:t>
            </a:r>
            <a:endParaRPr i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Quick Counting</a:t>
            </a:r>
            <a:endParaRPr/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is August 3.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What will be the date in 30 days?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 + 30 = 33, but there’s no August 33 - the highest is 31. From the 3rd to 31st, there are 28 days. 30 - 28 = 2, so we need to add 2 more days in September. The final date will be Sept. 2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What day of the week will September 2nd be?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After 28 days, it will be Monday again. If we add two more days, we will be on Wednesday.</a:t>
            </a:r>
            <a:endParaRPr/>
          </a:p>
        </p:txBody>
      </p:sp>
      <p:pic>
        <p:nvPicPr>
          <p:cNvPr descr="Cheering Cute GIF - Cheering Cute Cat - Discover &amp; Share GIFs" id="226" name="Google Shape;22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025" y="0"/>
            <a:ext cx="1893450" cy="18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 Practice Problems</a:t>
            </a:r>
            <a:endParaRPr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Let’s head back into breakout rooms to look at some more problems...</a:t>
            </a:r>
            <a:endParaRPr/>
          </a:p>
        </p:txBody>
      </p:sp>
      <p:pic>
        <p:nvPicPr>
          <p:cNvPr descr="60 seconds with... Charlie the Chess Cat! - Chess.com" id="233" name="Google Shape;23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3048000"/>
            <a:ext cx="2702825" cy="18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Kate’s puzzles… What does it say? </a:t>
            </a:r>
            <a:endParaRPr/>
          </a:p>
        </p:txBody>
      </p:sp>
      <p:pic>
        <p:nvPicPr>
          <p:cNvPr id="239" name="Google Shape;239;p38"/>
          <p:cNvPicPr preferRelativeResize="0"/>
          <p:nvPr/>
        </p:nvPicPr>
        <p:blipFill rotWithShape="1">
          <a:blip r:embed="rId3">
            <a:alphaModFix/>
          </a:blip>
          <a:srcRect b="3359" l="2613" r="3047" t="2015"/>
          <a:stretch/>
        </p:blipFill>
        <p:spPr>
          <a:xfrm>
            <a:off x="1116200" y="1714500"/>
            <a:ext cx="2875350" cy="28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8"/>
          <p:cNvSpPr txBox="1"/>
          <p:nvPr/>
        </p:nvSpPr>
        <p:spPr>
          <a:xfrm>
            <a:off x="491125" y="1303725"/>
            <a:ext cx="29913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Puzzle 1: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1" name="Google Shape;2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050" y="1960625"/>
            <a:ext cx="3429150" cy="23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8"/>
          <p:cNvSpPr txBox="1"/>
          <p:nvPr/>
        </p:nvSpPr>
        <p:spPr>
          <a:xfrm>
            <a:off x="4894050" y="1261775"/>
            <a:ext cx="29469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Puzzle 2: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Kate’s puzzle!</a:t>
            </a:r>
            <a:endParaRPr/>
          </a:p>
        </p:txBody>
      </p:sp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Can you solve this bonus puzzle?</a:t>
            </a:r>
            <a:endParaRPr/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342" y="1798975"/>
            <a:ext cx="3699325" cy="22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Explanation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we will convert all the fractions to have a common denominator.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1/2</a:t>
            </a:r>
            <a:r>
              <a:rPr lang="en"/>
              <a:t> = 9/18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1/3</a:t>
            </a:r>
            <a:r>
              <a:rPr lang="en"/>
              <a:t> = 6/18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1/6</a:t>
            </a:r>
            <a:r>
              <a:rPr lang="en"/>
              <a:t> = 3/18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1/9 = 2/18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2/9 = 4/18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4/9 = 8/18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2668700" y="2005350"/>
            <a:ext cx="61635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Fractions we do not have to convert: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1/18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5/18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7/18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Notice that we can simply ignore the 18 in the denominator - we’re asked simply to fill in the table with numbers 1 - 9.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Explanation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know we have to use all the digits from 1 - 9. If we sum all the digits together, we get 45. Thus, the sum of each row/column must be 45/3 = 15.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Since we know that the center location is a 5, we need to come up with 4 ways to add 2 numbers and get 10. Fortunately, we can find 4.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+ 9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 + 8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 + 7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4 + 6</a:t>
            </a:r>
            <a:endParaRPr/>
          </a:p>
        </p:txBody>
      </p:sp>
      <p:graphicFrame>
        <p:nvGraphicFramePr>
          <p:cNvPr id="88" name="Google Shape;88;p16"/>
          <p:cNvGraphicFramePr/>
          <p:nvPr/>
        </p:nvGraphicFramePr>
        <p:xfrm>
          <a:off x="6030600" y="3028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{F6AA61EC-42DB-4436-BDE1-0C54D221F688}</a:tableStyleId>
              </a:tblPr>
              <a:tblGrid>
                <a:gridCol w="907200"/>
                <a:gridCol w="907200"/>
                <a:gridCol w="907200"/>
              </a:tblGrid>
              <a:tr h="56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7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6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Explanation continued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Additionally, we need to find 4 different ways to make 15. Luckily, we can list a few out: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 + 9 + 4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 + 7 + 6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 + 8 + 4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+ 8 + 6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5" name="Google Shape;95;p17"/>
          <p:cNvGraphicFramePr/>
          <p:nvPr/>
        </p:nvGraphicFramePr>
        <p:xfrm>
          <a:off x="6030600" y="3028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{F6AA61EC-42DB-4436-BDE1-0C54D221F688}</a:tableStyleId>
              </a:tblPr>
              <a:tblGrid>
                <a:gridCol w="907200"/>
                <a:gridCol w="907200"/>
                <a:gridCol w="907200"/>
              </a:tblGrid>
              <a:tr h="56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7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6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Explanation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our lists of numbers: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+ 9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+ 8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+ 7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+ 6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+ 9 + 4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+ 7 + 6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+ 8 + 4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+ 8 + 6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list, which numbers appear twice, and which appear 3 times?</a:t>
            </a:r>
            <a:endParaRPr/>
          </a:p>
        </p:txBody>
      </p:sp>
      <p:graphicFrame>
        <p:nvGraphicFramePr>
          <p:cNvPr id="102" name="Google Shape;102;p18"/>
          <p:cNvGraphicFramePr/>
          <p:nvPr/>
        </p:nvGraphicFramePr>
        <p:xfrm>
          <a:off x="6030600" y="2495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{F6AA61EC-42DB-4436-BDE1-0C54D221F688}</a:tableStyleId>
              </a:tblPr>
              <a:tblGrid>
                <a:gridCol w="907200"/>
                <a:gridCol w="907200"/>
                <a:gridCol w="907200"/>
              </a:tblGrid>
              <a:tr h="56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7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56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Solution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Here’s one possible way to fill out the table using our information:</a:t>
            </a:r>
            <a:endParaRPr/>
          </a:p>
        </p:txBody>
      </p:sp>
      <p:graphicFrame>
        <p:nvGraphicFramePr>
          <p:cNvPr id="109" name="Google Shape;109;p19"/>
          <p:cNvGraphicFramePr/>
          <p:nvPr/>
        </p:nvGraphicFramePr>
        <p:xfrm>
          <a:off x="2597625" y="20592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{F6AA61EC-42DB-4436-BDE1-0C54D221F688}</a:tableStyleId>
              </a:tblPr>
              <a:tblGrid>
                <a:gridCol w="1316250"/>
                <a:gridCol w="1316250"/>
                <a:gridCol w="1316250"/>
              </a:tblGrid>
              <a:tr h="803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809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803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Solution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Now, remember, we started this problem with fractions.</a:t>
            </a:r>
            <a:endParaRPr/>
          </a:p>
        </p:txBody>
      </p:sp>
      <p:graphicFrame>
        <p:nvGraphicFramePr>
          <p:cNvPr id="116" name="Google Shape;116;p20"/>
          <p:cNvGraphicFramePr/>
          <p:nvPr/>
        </p:nvGraphicFramePr>
        <p:xfrm>
          <a:off x="2597625" y="20592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{F6AA61EC-42DB-4436-BDE1-0C54D221F688}</a:tableStyleId>
              </a:tblPr>
              <a:tblGrid>
                <a:gridCol w="1316250"/>
                <a:gridCol w="1316250"/>
                <a:gridCol w="1316250"/>
              </a:tblGrid>
              <a:tr h="803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4/9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1/18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1/3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809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1/6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5/18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7/18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803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2/9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1/2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1/9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- Basics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all know how to count. If I count from 1 to 100, how many numbers will I have counted?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we counted from 100 to 199, how many numbers did we say out loud?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actually said 100 numbers from 100 - 199.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 see why, let’s subtract 99 from both 100 and 199. This leaves us with 1 - 100. Hence, we see 100 numbers have been said between 100 - 199.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