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T Sans Narrow"/>
      <p:regular r:id="rId32"/>
      <p:bold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TSansNarrow-bold.fntdata"/><Relationship Id="rId10" Type="http://schemas.openxmlformats.org/officeDocument/2006/relationships/slide" Target="slides/slide5.xml"/><Relationship Id="rId32" Type="http://schemas.openxmlformats.org/officeDocument/2006/relationships/font" Target="fonts/PTSansNarrow-regular.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d3aa58052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d3aa58052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11b3b692b73d8b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11b3b692b73d8b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d3aa58052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d3aa58052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d3aa5805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d3aa5805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d3aa5805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d3aa5805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d3aa5805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d3aa5805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d3aa5805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d3aa5805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d3aa5805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d3aa5805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d3aa5805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d3aa5805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d3aa5805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d3aa5805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d3aa58052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d3aa58052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d3aa5805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d3aa5805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d3aa58052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d3aa58052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d3aa5805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d3aa5805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d3aa58052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d3aa5805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d3aa5805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d3aa5805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d3aa58052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d3aa58052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d3aa583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d3aa583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3aa58052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3aa58052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d3aa58052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d3aa58052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d3aa58052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d3aa58052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d3aa58052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d3aa58052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d3aa58052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d3aa58052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d3aa58052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d3aa58052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d3aa58052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d3aa58052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Day 5: Hard Fractions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July 31</a:t>
            </a:r>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Layered Fraction</a:t>
            </a:r>
            <a:endParaRPr/>
          </a:p>
        </p:txBody>
      </p:sp>
      <p:sp>
        <p:nvSpPr>
          <p:cNvPr id="126" name="Google Shape;126;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will start simplifying this fraction step by step.</a:t>
            </a:r>
            <a:endParaRPr/>
          </a:p>
        </p:txBody>
      </p:sp>
      <p:pic>
        <p:nvPicPr>
          <p:cNvPr id="127" name="Google Shape;127;p22"/>
          <p:cNvPicPr preferRelativeResize="0"/>
          <p:nvPr/>
        </p:nvPicPr>
        <p:blipFill>
          <a:blip r:embed="rId3">
            <a:alphaModFix/>
          </a:blip>
          <a:stretch>
            <a:fillRect/>
          </a:stretch>
        </p:blipFill>
        <p:spPr>
          <a:xfrm>
            <a:off x="1828800" y="2116745"/>
            <a:ext cx="5257301" cy="1736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Layered fraction cont.</a:t>
            </a:r>
            <a:endParaRPr/>
          </a:p>
        </p:txBody>
      </p:sp>
      <p:sp>
        <p:nvSpPr>
          <p:cNvPr id="133" name="Google Shape;133;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continue simplifying until we have a solution.</a:t>
            </a:r>
            <a:endParaRPr/>
          </a:p>
        </p:txBody>
      </p:sp>
      <p:pic>
        <p:nvPicPr>
          <p:cNvPr id="134" name="Google Shape;134;p23"/>
          <p:cNvPicPr preferRelativeResize="0"/>
          <p:nvPr/>
        </p:nvPicPr>
        <p:blipFill>
          <a:blip r:embed="rId3">
            <a:alphaModFix/>
          </a:blip>
          <a:stretch>
            <a:fillRect/>
          </a:stretch>
        </p:blipFill>
        <p:spPr>
          <a:xfrm>
            <a:off x="1857938" y="2254999"/>
            <a:ext cx="5428124" cy="188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a:t>
            </a:r>
            <a:endParaRPr/>
          </a:p>
        </p:txBody>
      </p:sp>
      <p:sp>
        <p:nvSpPr>
          <p:cNvPr id="140" name="Google Shape;140;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come back at 4:05</a:t>
            </a:r>
            <a:endParaRPr/>
          </a:p>
        </p:txBody>
      </p:sp>
      <p:pic>
        <p:nvPicPr>
          <p:cNvPr descr="fortune cat 卡通招财猫！ | Cute icons, Cat gif, Cute pictures" id="141" name="Google Shape;141;p24"/>
          <p:cNvPicPr preferRelativeResize="0"/>
          <p:nvPr/>
        </p:nvPicPr>
        <p:blipFill>
          <a:blip r:embed="rId3">
            <a:alphaModFix/>
          </a:blip>
          <a:stretch>
            <a:fillRect/>
          </a:stretch>
        </p:blipFill>
        <p:spPr>
          <a:xfrm>
            <a:off x="6123950" y="1368475"/>
            <a:ext cx="2580950" cy="3110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 Fractions</a:t>
            </a:r>
            <a:endParaRPr/>
          </a:p>
        </p:txBody>
      </p:sp>
      <p:sp>
        <p:nvSpPr>
          <p:cNvPr id="147" name="Google Shape;147;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unit fraction is any fraction whose numerator is 1. </a:t>
            </a:r>
            <a:endParaRPr/>
          </a:p>
          <a:p>
            <a:pPr indent="0" lvl="0" marL="0" rtl="0" algn="l">
              <a:spcBef>
                <a:spcPts val="1600"/>
              </a:spcBef>
              <a:spcAft>
                <a:spcPts val="0"/>
              </a:spcAft>
              <a:buNone/>
            </a:pPr>
            <a:r>
              <a:rPr lang="en"/>
              <a:t>Identify the unit fractions:</a:t>
            </a:r>
            <a:endParaRPr/>
          </a:p>
          <a:p>
            <a:pPr indent="-342900" lvl="0" marL="457200" rtl="0" algn="l">
              <a:spcBef>
                <a:spcPts val="1600"/>
              </a:spcBef>
              <a:spcAft>
                <a:spcPts val="0"/>
              </a:spcAft>
              <a:buSzPts val="1800"/>
              <a:buAutoNum type="alphaLcPeriod"/>
            </a:pPr>
            <a:r>
              <a:rPr lang="en"/>
              <a:t>1/2</a:t>
            </a:r>
            <a:endParaRPr/>
          </a:p>
          <a:p>
            <a:pPr indent="-342900" lvl="0" marL="457200" rtl="0" algn="l">
              <a:spcBef>
                <a:spcPts val="0"/>
              </a:spcBef>
              <a:spcAft>
                <a:spcPts val="0"/>
              </a:spcAft>
              <a:buSzPts val="1800"/>
              <a:buAutoNum type="alphaLcPeriod"/>
            </a:pPr>
            <a:r>
              <a:rPr lang="en"/>
              <a:t>1/4</a:t>
            </a:r>
            <a:endParaRPr/>
          </a:p>
          <a:p>
            <a:pPr indent="-342900" lvl="0" marL="457200" rtl="0" algn="l">
              <a:spcBef>
                <a:spcPts val="0"/>
              </a:spcBef>
              <a:spcAft>
                <a:spcPts val="0"/>
              </a:spcAft>
              <a:buSzPts val="1800"/>
              <a:buAutoNum type="alphaLcPeriod"/>
            </a:pPr>
            <a:r>
              <a:rPr lang="en"/>
              <a:t>2/4</a:t>
            </a:r>
            <a:endParaRPr/>
          </a:p>
          <a:p>
            <a:pPr indent="-342900" lvl="0" marL="457200" rtl="0" algn="l">
              <a:spcBef>
                <a:spcPts val="0"/>
              </a:spcBef>
              <a:spcAft>
                <a:spcPts val="0"/>
              </a:spcAft>
              <a:buSzPts val="1800"/>
              <a:buAutoNum type="alphaLcPeriod"/>
            </a:pPr>
            <a:r>
              <a:rPr lang="en"/>
              <a:t>1/5</a:t>
            </a:r>
            <a:endParaRPr/>
          </a:p>
          <a:p>
            <a:pPr indent="0" lvl="0" marL="0" rtl="0" algn="l">
              <a:spcBef>
                <a:spcPts val="1600"/>
              </a:spcBef>
              <a:spcAft>
                <a:spcPts val="1600"/>
              </a:spcAft>
              <a:buNone/>
            </a:pPr>
            <a:r>
              <a:rPr lang="en"/>
              <a:t>Yup! </a:t>
            </a:r>
            <a:r>
              <a:rPr lang="en"/>
              <a:t>a</a:t>
            </a:r>
            <a:r>
              <a:rPr lang="en"/>
              <a:t>, b, and d are all unit fractions.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5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500"/>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500"/>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500"/>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500"/>
                                        <p:tgtEl>
                                          <p:spTgt spid="1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Effect filter="fade" transition="in">
                                      <p:cBhvr>
                                        <p:cTn dur="500"/>
                                        <p:tgtEl>
                                          <p:spTgt spid="1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animEffect filter="fade" transition="in">
                                      <p:cBhvr>
                                        <p:cTn dur="500"/>
                                        <p:tgtEl>
                                          <p:spTgt spid="14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Splitting unit fractions</a:t>
            </a:r>
            <a:endParaRPr/>
          </a:p>
        </p:txBody>
      </p:sp>
      <p:sp>
        <p:nvSpPr>
          <p:cNvPr id="153" name="Google Shape;153;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Say I wanted you to write </a:t>
            </a:r>
            <a:r>
              <a:rPr lang="en"/>
              <a:t>1/2</a:t>
            </a:r>
            <a:r>
              <a:rPr lang="en"/>
              <a:t> as the sum of two other unit fractions. Could you do it?</a:t>
            </a:r>
            <a:endParaRPr/>
          </a:p>
          <a:p>
            <a:pPr indent="0" lvl="0" marL="0" rtl="0" algn="l">
              <a:spcBef>
                <a:spcPts val="1600"/>
              </a:spcBef>
              <a:spcAft>
                <a:spcPts val="0"/>
              </a:spcAft>
              <a:buNone/>
            </a:pPr>
            <a:r>
              <a:rPr lang="en"/>
              <a:t>One way would be to divide </a:t>
            </a:r>
            <a:r>
              <a:rPr lang="en"/>
              <a:t>1/2</a:t>
            </a:r>
            <a:r>
              <a:rPr lang="en"/>
              <a:t> in two and get 1/4. Indeed, </a:t>
            </a:r>
            <a:r>
              <a:rPr lang="en"/>
              <a:t>1/4</a:t>
            </a:r>
            <a:r>
              <a:rPr lang="en"/>
              <a:t> + </a:t>
            </a:r>
            <a:r>
              <a:rPr lang="en"/>
              <a:t>1/4</a:t>
            </a:r>
            <a:r>
              <a:rPr lang="en"/>
              <a:t> = </a:t>
            </a:r>
            <a:r>
              <a:rPr lang="en"/>
              <a:t>1/2</a:t>
            </a:r>
            <a:r>
              <a:rPr lang="en"/>
              <a:t>.</a:t>
            </a:r>
            <a:endParaRPr/>
          </a:p>
          <a:p>
            <a:pPr indent="0" lvl="0" marL="0" rtl="0" algn="l">
              <a:spcBef>
                <a:spcPts val="1600"/>
              </a:spcBef>
              <a:spcAft>
                <a:spcPts val="0"/>
              </a:spcAft>
              <a:buNone/>
            </a:pPr>
            <a:r>
              <a:rPr lang="en"/>
              <a:t>Let’s try to split </a:t>
            </a:r>
            <a:r>
              <a:rPr lang="en"/>
              <a:t>1/3</a:t>
            </a:r>
            <a:r>
              <a:rPr lang="en"/>
              <a:t>.</a:t>
            </a:r>
            <a:endParaRPr/>
          </a:p>
          <a:p>
            <a:pPr indent="0" lvl="0" marL="0" rtl="0" algn="l">
              <a:spcBef>
                <a:spcPts val="1600"/>
              </a:spcBef>
              <a:spcAft>
                <a:spcPts val="0"/>
              </a:spcAft>
              <a:buNone/>
            </a:pPr>
            <a:r>
              <a:rPr lang="en"/>
              <a:t>Yes, </a:t>
            </a:r>
            <a:r>
              <a:rPr lang="en"/>
              <a:t>1/3</a:t>
            </a:r>
            <a:r>
              <a:rPr lang="en"/>
              <a:t> can be split into </a:t>
            </a:r>
            <a:r>
              <a:rPr lang="en"/>
              <a:t>1/6</a:t>
            </a:r>
            <a:r>
              <a:rPr lang="en"/>
              <a:t> + </a:t>
            </a:r>
            <a:r>
              <a:rPr lang="en"/>
              <a:t>1/6</a:t>
            </a:r>
            <a:r>
              <a:rPr lang="en"/>
              <a:t>.</a:t>
            </a:r>
            <a:endParaRPr/>
          </a:p>
          <a:p>
            <a:pPr indent="0" lvl="0" marL="0" rtl="0" algn="l">
              <a:spcBef>
                <a:spcPts val="1600"/>
              </a:spcBef>
              <a:spcAft>
                <a:spcPts val="0"/>
              </a:spcAft>
              <a:buNone/>
            </a:pPr>
            <a:r>
              <a:rPr lang="en"/>
              <a:t>Can you see a general rule for splitting the unit fraction 1/a? </a:t>
            </a:r>
            <a:endParaRPr/>
          </a:p>
          <a:p>
            <a:pPr indent="0" lvl="0" marL="0" rtl="0" algn="l">
              <a:spcBef>
                <a:spcPts val="1600"/>
              </a:spcBef>
              <a:spcAft>
                <a:spcPts val="0"/>
              </a:spcAft>
              <a:buNone/>
            </a:pPr>
            <a:r>
              <a:rPr lang="en"/>
              <a:t>1/a = 1/(2a) + 1/(2a)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 calcmode="lin" valueType="num">
                                      <p:cBhvr additive="base">
                                        <p:cTn dur="1000"/>
                                        <p:tgtEl>
                                          <p:spTgt spid="15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 calcmode="lin" valueType="num">
                                      <p:cBhvr additive="base">
                                        <p:cTn dur="1000"/>
                                        <p:tgtEl>
                                          <p:spTgt spid="15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 calcmode="lin" valueType="num">
                                      <p:cBhvr additive="base">
                                        <p:cTn dur="1000"/>
                                        <p:tgtEl>
                                          <p:spTgt spid="15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 calcmode="lin" valueType="num">
                                      <p:cBhvr additive="base">
                                        <p:cTn dur="1000"/>
                                        <p:tgtEl>
                                          <p:spTgt spid="15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 calcmode="lin" valueType="num">
                                      <p:cBhvr additive="base">
                                        <p:cTn dur="1000"/>
                                        <p:tgtEl>
                                          <p:spTgt spid="15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 calcmode="lin" valueType="num">
                                      <p:cBhvr additive="base">
                                        <p:cTn dur="1000"/>
                                        <p:tgtEl>
                                          <p:spTgt spid="15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 calcmode="lin" valueType="num">
                                      <p:cBhvr additive="base">
                                        <p:cTn dur="1000"/>
                                        <p:tgtEl>
                                          <p:spTgt spid="15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Splitting Unit Fractions</a:t>
            </a:r>
            <a:endParaRPr/>
          </a:p>
        </p:txBody>
      </p:sp>
      <p:sp>
        <p:nvSpPr>
          <p:cNvPr id="159" name="Google Shape;159;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we had to write 1/2 as the sum of two distinct unit fractions? </a:t>
            </a:r>
            <a:endParaRPr/>
          </a:p>
          <a:p>
            <a:pPr indent="0" lvl="0" marL="0" rtl="0" algn="l">
              <a:spcBef>
                <a:spcPts val="1600"/>
              </a:spcBef>
              <a:spcAft>
                <a:spcPts val="0"/>
              </a:spcAft>
              <a:buNone/>
            </a:pPr>
            <a:r>
              <a:rPr lang="en"/>
              <a:t>For example, we could use 1/3 + 1/6.</a:t>
            </a:r>
            <a:endParaRPr/>
          </a:p>
          <a:p>
            <a:pPr indent="0" lvl="0" marL="0" rtl="0" algn="l">
              <a:spcBef>
                <a:spcPts val="1600"/>
              </a:spcBef>
              <a:spcAft>
                <a:spcPts val="0"/>
              </a:spcAft>
              <a:buNone/>
            </a:pPr>
            <a:r>
              <a:rPr lang="en"/>
              <a:t>Let’s check this: 1/3 + 1/6 = 2/6 + 1/6 = 3/6 = 1/2</a:t>
            </a:r>
            <a:endParaRPr/>
          </a:p>
          <a:p>
            <a:pPr indent="0" lvl="0" marL="0" rtl="0" algn="l">
              <a:spcBef>
                <a:spcPts val="1600"/>
              </a:spcBef>
              <a:spcAft>
                <a:spcPts val="0"/>
              </a:spcAft>
              <a:buNone/>
            </a:pPr>
            <a:r>
              <a:rPr lang="en"/>
              <a:t>I’ll give you another example: 1/3 can be written as 1/4 + 1/12</a:t>
            </a:r>
            <a:endParaRPr/>
          </a:p>
          <a:p>
            <a:pPr indent="0" lvl="0" marL="0" rtl="0" algn="l">
              <a:spcBef>
                <a:spcPts val="1600"/>
              </a:spcBef>
              <a:spcAft>
                <a:spcPts val="0"/>
              </a:spcAft>
              <a:buNone/>
            </a:pPr>
            <a:r>
              <a:rPr lang="en"/>
              <a:t>Let’s check it: 1/4 + 1/12 = 3/12 + 1/12 = 4/12 = 1/3</a:t>
            </a:r>
            <a:endParaRPr/>
          </a:p>
          <a:p>
            <a:pPr indent="0" lvl="0" marL="0" rtl="0" algn="l">
              <a:spcBef>
                <a:spcPts val="1600"/>
              </a:spcBef>
              <a:spcAft>
                <a:spcPts val="0"/>
              </a:spcAft>
              <a:buNone/>
            </a:pPr>
            <a:r>
              <a:rPr lang="en"/>
              <a:t>Can you split the unit fraction 1/4?</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 calcmode="lin" valueType="num">
                                      <p:cBhvr additive="base">
                                        <p:cTn dur="1000"/>
                                        <p:tgtEl>
                                          <p:spTgt spid="15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 calcmode="lin" valueType="num">
                                      <p:cBhvr additive="base">
                                        <p:cTn dur="1000"/>
                                        <p:tgtEl>
                                          <p:spTgt spid="15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 calcmode="lin" valueType="num">
                                      <p:cBhvr additive="base">
                                        <p:cTn dur="1000"/>
                                        <p:tgtEl>
                                          <p:spTgt spid="15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 calcmode="lin" valueType="num">
                                      <p:cBhvr additive="base">
                                        <p:cTn dur="1000"/>
                                        <p:tgtEl>
                                          <p:spTgt spid="15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 calcmode="lin" valueType="num">
                                      <p:cBhvr additive="base">
                                        <p:cTn dur="1000"/>
                                        <p:tgtEl>
                                          <p:spTgt spid="15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 calcmode="lin" valueType="num">
                                      <p:cBhvr additive="base">
                                        <p:cTn dur="1000"/>
                                        <p:tgtEl>
                                          <p:spTgt spid="15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 calcmode="lin" valueType="num">
                                      <p:cBhvr additive="base">
                                        <p:cTn dur="1000"/>
                                        <p:tgtEl>
                                          <p:spTgt spid="159">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Generalizing the Rule</a:t>
            </a:r>
            <a:endParaRPr/>
          </a:p>
        </p:txBody>
      </p:sp>
      <p:sp>
        <p:nvSpPr>
          <p:cNvPr id="165" name="Google Shape;165;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Let’s look at the three unit fractions we’ve split so far:</a:t>
            </a:r>
            <a:endParaRPr/>
          </a:p>
          <a:p>
            <a:pPr indent="0" lvl="0" marL="0" rtl="0" algn="ctr">
              <a:spcBef>
                <a:spcPts val="1600"/>
              </a:spcBef>
              <a:spcAft>
                <a:spcPts val="0"/>
              </a:spcAft>
              <a:buNone/>
            </a:pPr>
            <a:r>
              <a:rPr lang="en"/>
              <a:t>1/2</a:t>
            </a:r>
            <a:r>
              <a:rPr lang="en"/>
              <a:t> = </a:t>
            </a:r>
            <a:r>
              <a:rPr lang="en"/>
              <a:t>1/3</a:t>
            </a:r>
            <a:r>
              <a:rPr lang="en"/>
              <a:t> + </a:t>
            </a:r>
            <a:r>
              <a:rPr lang="en"/>
              <a:t>1/6</a:t>
            </a:r>
            <a:endParaRPr/>
          </a:p>
          <a:p>
            <a:pPr indent="0" lvl="0" marL="0" rtl="0" algn="ctr">
              <a:spcBef>
                <a:spcPts val="1600"/>
              </a:spcBef>
              <a:spcAft>
                <a:spcPts val="0"/>
              </a:spcAft>
              <a:buNone/>
            </a:pPr>
            <a:r>
              <a:rPr lang="en"/>
              <a:t>1/3</a:t>
            </a:r>
            <a:r>
              <a:rPr lang="en"/>
              <a:t> = </a:t>
            </a:r>
            <a:r>
              <a:rPr lang="en"/>
              <a:t>1/4</a:t>
            </a:r>
            <a:r>
              <a:rPr lang="en"/>
              <a:t> + 1/12</a:t>
            </a:r>
            <a:endParaRPr/>
          </a:p>
          <a:p>
            <a:pPr indent="0" lvl="0" marL="0" rtl="0" algn="ctr">
              <a:spcBef>
                <a:spcPts val="1600"/>
              </a:spcBef>
              <a:spcAft>
                <a:spcPts val="0"/>
              </a:spcAft>
              <a:buNone/>
            </a:pPr>
            <a:r>
              <a:rPr lang="en"/>
              <a:t>1/4</a:t>
            </a:r>
            <a:r>
              <a:rPr lang="en"/>
              <a:t> = </a:t>
            </a:r>
            <a:r>
              <a:rPr lang="en"/>
              <a:t>1/5</a:t>
            </a:r>
            <a:r>
              <a:rPr lang="en"/>
              <a:t> + 1/20</a:t>
            </a:r>
            <a:endParaRPr/>
          </a:p>
          <a:p>
            <a:pPr indent="0" lvl="0" marL="0" rtl="0" algn="ctr">
              <a:spcBef>
                <a:spcPts val="1600"/>
              </a:spcBef>
              <a:spcAft>
                <a:spcPts val="1600"/>
              </a:spcAft>
              <a:buNone/>
            </a:pPr>
            <a:r>
              <a:rPr lang="en"/>
              <a:t>Can you notice a pattern?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 Fraction Principle</a:t>
            </a:r>
            <a:endParaRPr/>
          </a:p>
        </p:txBody>
      </p:sp>
      <p:sp>
        <p:nvSpPr>
          <p:cNvPr id="171" name="Google Shape;171;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unit fraction principle states any unit fraction can be expressed as the sum of two distinct unit fractions in the form</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i="1" lang="en" sz="1600"/>
              <a:t>(Note, there are there are other ways of splitting as well, this is just the simplest)</a:t>
            </a:r>
            <a:endParaRPr i="1" sz="1600"/>
          </a:p>
          <a:p>
            <a:pPr indent="0" lvl="0" marL="0" rtl="0" algn="l">
              <a:spcBef>
                <a:spcPts val="1600"/>
              </a:spcBef>
              <a:spcAft>
                <a:spcPts val="1600"/>
              </a:spcAft>
              <a:buNone/>
            </a:pPr>
            <a:r>
              <a:t/>
            </a:r>
            <a:endParaRPr/>
          </a:p>
        </p:txBody>
      </p:sp>
      <p:pic>
        <p:nvPicPr>
          <p:cNvPr id="172" name="Google Shape;172;p29"/>
          <p:cNvPicPr preferRelativeResize="0"/>
          <p:nvPr/>
        </p:nvPicPr>
        <p:blipFill>
          <a:blip r:embed="rId3">
            <a:alphaModFix/>
          </a:blip>
          <a:stretch>
            <a:fillRect/>
          </a:stretch>
        </p:blipFill>
        <p:spPr>
          <a:xfrm>
            <a:off x="2819400" y="2312700"/>
            <a:ext cx="3432275" cy="107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0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0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10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1000"/>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1000"/>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1000"/>
                                        <p:tgtEl>
                                          <p:spTgt spid="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Effect filter="fade" transition="in">
                                      <p:cBhvr>
                                        <p:cTn dur="1000"/>
                                        <p:tgtEl>
                                          <p:spTgt spid="17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unit fraction principle</a:t>
            </a:r>
            <a:endParaRPr/>
          </a:p>
        </p:txBody>
      </p:sp>
      <p:sp>
        <p:nvSpPr>
          <p:cNvPr id="178" name="Google Shape;178;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unit fraction principle, let’s split the following fractions:</a:t>
            </a:r>
            <a:endParaRPr/>
          </a:p>
          <a:p>
            <a:pPr indent="-342900" lvl="0" marL="457200" rtl="0" algn="l">
              <a:spcBef>
                <a:spcPts val="1600"/>
              </a:spcBef>
              <a:spcAft>
                <a:spcPts val="0"/>
              </a:spcAft>
              <a:buSzPts val="1800"/>
              <a:buAutoNum type="alphaLcPeriod"/>
            </a:pPr>
            <a:r>
              <a:rPr lang="en"/>
              <a:t>1/5</a:t>
            </a:r>
            <a:endParaRPr/>
          </a:p>
          <a:p>
            <a:pPr indent="0" lvl="0" marL="457200" rtl="0" algn="l">
              <a:spcBef>
                <a:spcPts val="1600"/>
              </a:spcBef>
              <a:spcAft>
                <a:spcPts val="0"/>
              </a:spcAft>
              <a:buNone/>
            </a:pPr>
            <a:r>
              <a:rPr lang="en"/>
              <a:t>5 + 1 = 6. 5 x 6 = 30. 1/5 = 1/6 + 1/30</a:t>
            </a:r>
            <a:endParaRPr/>
          </a:p>
          <a:p>
            <a:pPr indent="-342900" lvl="0" marL="457200" rtl="0" algn="l">
              <a:spcBef>
                <a:spcPts val="1600"/>
              </a:spcBef>
              <a:spcAft>
                <a:spcPts val="0"/>
              </a:spcAft>
              <a:buSzPts val="1800"/>
              <a:buAutoNum type="alphaLcPeriod"/>
            </a:pPr>
            <a:r>
              <a:rPr lang="en"/>
              <a:t>1/7</a:t>
            </a:r>
            <a:endParaRPr/>
          </a:p>
          <a:p>
            <a:pPr indent="0" lvl="0" marL="457200" rtl="0" algn="l">
              <a:spcBef>
                <a:spcPts val="1600"/>
              </a:spcBef>
              <a:spcAft>
                <a:spcPts val="0"/>
              </a:spcAft>
              <a:buNone/>
            </a:pPr>
            <a:r>
              <a:rPr lang="en"/>
              <a:t>7 + 1 = 8. 7 x 8 = 56. 1/7 = </a:t>
            </a:r>
            <a:r>
              <a:rPr lang="en"/>
              <a:t>1/8</a:t>
            </a:r>
            <a:r>
              <a:rPr lang="en"/>
              <a:t> + 1/56</a:t>
            </a:r>
            <a:endParaRPr/>
          </a:p>
          <a:p>
            <a:pPr indent="-342900" lvl="0" marL="457200" rtl="0" algn="l">
              <a:spcBef>
                <a:spcPts val="1600"/>
              </a:spcBef>
              <a:spcAft>
                <a:spcPts val="0"/>
              </a:spcAft>
              <a:buSzPts val="1800"/>
              <a:buAutoNum type="alphaLcPeriod"/>
            </a:pPr>
            <a:r>
              <a:rPr lang="en"/>
              <a:t>1/11</a:t>
            </a:r>
            <a:endParaRPr/>
          </a:p>
          <a:p>
            <a:pPr indent="0" lvl="0" marL="457200" rtl="0" algn="l">
              <a:spcBef>
                <a:spcPts val="1600"/>
              </a:spcBef>
              <a:spcAft>
                <a:spcPts val="1600"/>
              </a:spcAft>
              <a:buNone/>
            </a:pPr>
            <a:r>
              <a:rPr lang="en"/>
              <a:t>11 + 1 = 12. 11 x 12 = 132. 1/11 = 1/12 + 1/132</a:t>
            </a:r>
            <a:endParaRPr/>
          </a:p>
        </p:txBody>
      </p:sp>
      <p:pic>
        <p:nvPicPr>
          <p:cNvPr id="179" name="Google Shape;179;p30"/>
          <p:cNvPicPr preferRelativeResize="0"/>
          <p:nvPr/>
        </p:nvPicPr>
        <p:blipFill>
          <a:blip r:embed="rId3">
            <a:alphaModFix/>
          </a:blip>
          <a:stretch>
            <a:fillRect/>
          </a:stretch>
        </p:blipFill>
        <p:spPr>
          <a:xfrm>
            <a:off x="5562600" y="1855500"/>
            <a:ext cx="3432275" cy="107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 calcmode="lin" valueType="num">
                                      <p:cBhvr additive="base">
                                        <p:cTn dur="1000"/>
                                        <p:tgtEl>
                                          <p:spTgt spid="17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 calcmode="lin" valueType="num">
                                      <p:cBhvr additive="base">
                                        <p:cTn dur="1000"/>
                                        <p:tgtEl>
                                          <p:spTgt spid="17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 calcmode="lin" valueType="num">
                                      <p:cBhvr additive="base">
                                        <p:cTn dur="1000"/>
                                        <p:tgtEl>
                                          <p:spTgt spid="17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 calcmode="lin" valueType="num">
                                      <p:cBhvr additive="base">
                                        <p:cTn dur="1000"/>
                                        <p:tgtEl>
                                          <p:spTgt spid="17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 calcmode="lin" valueType="num">
                                      <p:cBhvr additive="base">
                                        <p:cTn dur="1000"/>
                                        <p:tgtEl>
                                          <p:spTgt spid="17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 calcmode="lin" valueType="num">
                                      <p:cBhvr additive="base">
                                        <p:cTn dur="1000"/>
                                        <p:tgtEl>
                                          <p:spTgt spid="17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anim calcmode="lin" valueType="num">
                                      <p:cBhvr additive="base">
                                        <p:cTn dur="1000"/>
                                        <p:tgtEl>
                                          <p:spTgt spid="17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logically...</a:t>
            </a:r>
            <a:endParaRPr/>
          </a:p>
        </p:txBody>
      </p:sp>
      <p:sp>
        <p:nvSpPr>
          <p:cNvPr id="185" name="Google Shape;185;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express </a:t>
            </a:r>
            <a:r>
              <a:rPr lang="en"/>
              <a:t>1/2</a:t>
            </a:r>
            <a:r>
              <a:rPr lang="en"/>
              <a:t> as the sum of 3 distinct unit fractions?</a:t>
            </a:r>
            <a:endParaRPr/>
          </a:p>
          <a:p>
            <a:pPr indent="0" lvl="0" marL="0" rtl="0" algn="l">
              <a:spcBef>
                <a:spcPts val="1600"/>
              </a:spcBef>
              <a:spcAft>
                <a:spcPts val="0"/>
              </a:spcAft>
              <a:buNone/>
            </a:pPr>
            <a:r>
              <a:rPr lang="en"/>
              <a:t>Let’s start by dividing it into 2 unit fractions: </a:t>
            </a:r>
            <a:r>
              <a:rPr lang="en"/>
              <a:t>1/3</a:t>
            </a:r>
            <a:r>
              <a:rPr lang="en"/>
              <a:t> + </a:t>
            </a:r>
            <a:r>
              <a:rPr lang="en"/>
              <a:t>1/6</a:t>
            </a:r>
            <a:r>
              <a:rPr lang="en"/>
              <a:t>.</a:t>
            </a:r>
            <a:endParaRPr/>
          </a:p>
          <a:p>
            <a:pPr indent="0" lvl="0" marL="0" rtl="0" algn="l">
              <a:spcBef>
                <a:spcPts val="1600"/>
              </a:spcBef>
              <a:spcAft>
                <a:spcPts val="0"/>
              </a:spcAft>
              <a:buNone/>
            </a:pPr>
            <a:r>
              <a:rPr lang="en"/>
              <a:t>Now, we can choose either </a:t>
            </a:r>
            <a:r>
              <a:rPr lang="en"/>
              <a:t>1/3</a:t>
            </a:r>
            <a:r>
              <a:rPr lang="en"/>
              <a:t> or </a:t>
            </a:r>
            <a:r>
              <a:rPr lang="en"/>
              <a:t>1/6</a:t>
            </a:r>
            <a:r>
              <a:rPr lang="en"/>
              <a:t> to split into two fractions. </a:t>
            </a:r>
            <a:endParaRPr/>
          </a:p>
          <a:p>
            <a:pPr indent="0" lvl="0" marL="0" rtl="0" algn="l">
              <a:spcBef>
                <a:spcPts val="1600"/>
              </a:spcBef>
              <a:spcAft>
                <a:spcPts val="0"/>
              </a:spcAft>
              <a:buNone/>
            </a:pPr>
            <a:r>
              <a:rPr lang="en"/>
              <a:t>This gives us solutions such as </a:t>
            </a:r>
            <a:endParaRPr/>
          </a:p>
          <a:p>
            <a:pPr indent="0" lvl="0" marL="0" rtl="0" algn="l">
              <a:spcBef>
                <a:spcPts val="1600"/>
              </a:spcBef>
              <a:spcAft>
                <a:spcPts val="0"/>
              </a:spcAft>
              <a:buNone/>
            </a:pPr>
            <a:r>
              <a:rPr lang="en"/>
              <a:t>1/3</a:t>
            </a:r>
            <a:r>
              <a:rPr lang="en"/>
              <a:t> + 1/7 + 1/42</a:t>
            </a:r>
            <a:endParaRPr/>
          </a:p>
          <a:p>
            <a:pPr indent="0" lvl="0" marL="0" rtl="0" algn="l">
              <a:spcBef>
                <a:spcPts val="1600"/>
              </a:spcBef>
              <a:spcAft>
                <a:spcPts val="0"/>
              </a:spcAft>
              <a:buNone/>
            </a:pPr>
            <a:r>
              <a:rPr lang="en"/>
              <a:t>1/4</a:t>
            </a:r>
            <a:r>
              <a:rPr lang="en"/>
              <a:t> + 1/12 + 1/6</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 calcmode="lin" valueType="num">
                                      <p:cBhvr additive="base">
                                        <p:cTn dur="1000"/>
                                        <p:tgtEl>
                                          <p:spTgt spid="18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 calcmode="lin" valueType="num">
                                      <p:cBhvr additive="base">
                                        <p:cTn dur="1000"/>
                                        <p:tgtEl>
                                          <p:spTgt spid="18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 calcmode="lin" valueType="num">
                                      <p:cBhvr additive="base">
                                        <p:cTn dur="1000"/>
                                        <p:tgtEl>
                                          <p:spTgt spid="18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 calcmode="lin" valueType="num">
                                      <p:cBhvr additive="base">
                                        <p:cTn dur="1000"/>
                                        <p:tgtEl>
                                          <p:spTgt spid="18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anim calcmode="lin" valueType="num">
                                      <p:cBhvr additive="base">
                                        <p:cTn dur="1000"/>
                                        <p:tgtEl>
                                          <p:spTgt spid="18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anim calcmode="lin" valueType="num">
                                      <p:cBhvr additive="base">
                                        <p:cTn dur="1000"/>
                                        <p:tgtEl>
                                          <p:spTgt spid="18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5">
                                            <p:txEl>
                                              <p:pRg end="6" st="6"/>
                                            </p:txEl>
                                          </p:spTgt>
                                        </p:tgtEl>
                                        <p:attrNameLst>
                                          <p:attrName>style.visibility</p:attrName>
                                        </p:attrNameLst>
                                      </p:cBhvr>
                                      <p:to>
                                        <p:strVal val="visible"/>
                                      </p:to>
                                    </p:set>
                                    <p:anim calcmode="lin" valueType="num">
                                      <p:cBhvr additive="base">
                                        <p:cTn dur="1000"/>
                                        <p:tgtEl>
                                          <p:spTgt spid="18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Fraction Review</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do some </a:t>
            </a:r>
            <a:r>
              <a:rPr i="1" lang="en"/>
              <a:t>quick </a:t>
            </a:r>
            <a:r>
              <a:rPr lang="en"/>
              <a:t>review:</a:t>
            </a:r>
            <a:endParaRPr/>
          </a:p>
          <a:p>
            <a:pPr indent="-342900" lvl="0" marL="457200" rtl="0" algn="l">
              <a:spcBef>
                <a:spcPts val="1600"/>
              </a:spcBef>
              <a:spcAft>
                <a:spcPts val="0"/>
              </a:spcAft>
              <a:buSzPts val="1800"/>
              <a:buAutoNum type="alphaLcPeriod"/>
            </a:pPr>
            <a:r>
              <a:rPr lang="en"/>
              <a:t>2/3</a:t>
            </a:r>
            <a:r>
              <a:rPr lang="en"/>
              <a:t> ÷ 5/7</a:t>
            </a:r>
            <a:endParaRPr/>
          </a:p>
          <a:p>
            <a:pPr indent="0" lvl="0" marL="457200" rtl="0" algn="l">
              <a:spcBef>
                <a:spcPts val="1600"/>
              </a:spcBef>
              <a:spcAft>
                <a:spcPts val="0"/>
              </a:spcAft>
              <a:buNone/>
            </a:pPr>
            <a:r>
              <a:rPr lang="en"/>
              <a:t>= </a:t>
            </a:r>
            <a:r>
              <a:rPr lang="en"/>
              <a:t>2/3</a:t>
            </a:r>
            <a:r>
              <a:rPr lang="en"/>
              <a:t> x 7/5 = 14/15</a:t>
            </a:r>
            <a:endParaRPr/>
          </a:p>
          <a:p>
            <a:pPr indent="-342900" lvl="0" marL="457200" rtl="0" algn="l">
              <a:spcBef>
                <a:spcPts val="1600"/>
              </a:spcBef>
              <a:spcAft>
                <a:spcPts val="0"/>
              </a:spcAft>
              <a:buSzPts val="1800"/>
              <a:buAutoNum type="alphaLcPeriod"/>
            </a:pPr>
            <a:r>
              <a:rPr lang="en"/>
              <a:t>6/14 + 6/21</a:t>
            </a:r>
            <a:endParaRPr/>
          </a:p>
          <a:p>
            <a:pPr indent="0" lvl="0" marL="457200" rtl="0" algn="l">
              <a:spcBef>
                <a:spcPts val="1600"/>
              </a:spcBef>
              <a:spcAft>
                <a:spcPts val="0"/>
              </a:spcAft>
              <a:buNone/>
            </a:pPr>
            <a:r>
              <a:rPr lang="en"/>
              <a:t>= 18/42 + 12/42 = 30/42 = 5/7</a:t>
            </a:r>
            <a:endParaRPr/>
          </a:p>
          <a:p>
            <a:pPr indent="-342900" lvl="0" marL="457200" rtl="0" algn="l">
              <a:spcBef>
                <a:spcPts val="1600"/>
              </a:spcBef>
              <a:spcAft>
                <a:spcPts val="0"/>
              </a:spcAft>
              <a:buSzPts val="1800"/>
              <a:buAutoNum type="alphaLcPeriod"/>
            </a:pPr>
            <a:r>
              <a:rPr lang="en"/>
              <a:t>13 x 4/9 </a:t>
            </a:r>
            <a:endParaRPr/>
          </a:p>
          <a:p>
            <a:pPr indent="0" lvl="0" marL="457200" rtl="0" algn="l">
              <a:spcBef>
                <a:spcPts val="1600"/>
              </a:spcBef>
              <a:spcAft>
                <a:spcPts val="1600"/>
              </a:spcAft>
              <a:buNone/>
            </a:pPr>
            <a:r>
              <a:rPr lang="en"/>
              <a:t>= (13 x 4) ÷ 9 =52/9 = 5 7/9</a:t>
            </a:r>
            <a:endParaRPr/>
          </a:p>
        </p:txBody>
      </p:sp>
      <p:pic>
        <p:nvPicPr>
          <p:cNvPr descr="Kit-Cat Klock Official Website" id="74" name="Google Shape;74;p14"/>
          <p:cNvPicPr preferRelativeResize="0"/>
          <p:nvPr/>
        </p:nvPicPr>
        <p:blipFill>
          <a:blip r:embed="rId3">
            <a:alphaModFix/>
          </a:blip>
          <a:stretch>
            <a:fillRect/>
          </a:stretch>
        </p:blipFill>
        <p:spPr>
          <a:xfrm>
            <a:off x="6553550" y="803825"/>
            <a:ext cx="2222200" cy="325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animEffect filter="fade" transition="in">
                                      <p:cBhvr>
                                        <p:cTn dur="1000"/>
                                        <p:tgtEl>
                                          <p:spTgt spid="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1" st="1"/>
                                            </p:txEl>
                                          </p:spTgt>
                                        </p:tgtEl>
                                        <p:attrNameLst>
                                          <p:attrName>style.visibility</p:attrName>
                                        </p:attrNameLst>
                                      </p:cBhvr>
                                      <p:to>
                                        <p:strVal val="visible"/>
                                      </p:to>
                                    </p:set>
                                    <p:animEffect filter="fade" transition="in">
                                      <p:cBhvr>
                                        <p:cTn dur="1000"/>
                                        <p:tgtEl>
                                          <p:spTgt spid="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2" st="2"/>
                                            </p:txEl>
                                          </p:spTgt>
                                        </p:tgtEl>
                                        <p:attrNameLst>
                                          <p:attrName>style.visibility</p:attrName>
                                        </p:attrNameLst>
                                      </p:cBhvr>
                                      <p:to>
                                        <p:strVal val="visible"/>
                                      </p:to>
                                    </p:set>
                                    <p:animEffect filter="fade" transition="in">
                                      <p:cBhvr>
                                        <p:cTn dur="1000"/>
                                        <p:tgtEl>
                                          <p:spTgt spid="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3" st="3"/>
                                            </p:txEl>
                                          </p:spTgt>
                                        </p:tgtEl>
                                        <p:attrNameLst>
                                          <p:attrName>style.visibility</p:attrName>
                                        </p:attrNameLst>
                                      </p:cBhvr>
                                      <p:to>
                                        <p:strVal val="visible"/>
                                      </p:to>
                                    </p:set>
                                    <p:animEffect filter="fade" transition="in">
                                      <p:cBhvr>
                                        <p:cTn dur="1000"/>
                                        <p:tgtEl>
                                          <p:spTgt spid="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4" st="4"/>
                                            </p:txEl>
                                          </p:spTgt>
                                        </p:tgtEl>
                                        <p:attrNameLst>
                                          <p:attrName>style.visibility</p:attrName>
                                        </p:attrNameLst>
                                      </p:cBhvr>
                                      <p:to>
                                        <p:strVal val="visible"/>
                                      </p:to>
                                    </p:set>
                                    <p:animEffect filter="fade" transition="in">
                                      <p:cBhvr>
                                        <p:cTn dur="1000"/>
                                        <p:tgtEl>
                                          <p:spTgt spid="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5" st="5"/>
                                            </p:txEl>
                                          </p:spTgt>
                                        </p:tgtEl>
                                        <p:attrNameLst>
                                          <p:attrName>style.visibility</p:attrName>
                                        </p:attrNameLst>
                                      </p:cBhvr>
                                      <p:to>
                                        <p:strVal val="visible"/>
                                      </p:to>
                                    </p:set>
                                    <p:animEffect filter="fade" transition="in">
                                      <p:cBhvr>
                                        <p:cTn dur="1000"/>
                                        <p:tgtEl>
                                          <p:spTgt spid="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6" st="6"/>
                                            </p:txEl>
                                          </p:spTgt>
                                        </p:tgtEl>
                                        <p:attrNameLst>
                                          <p:attrName>style.visibility</p:attrName>
                                        </p:attrNameLst>
                                      </p:cBhvr>
                                      <p:to>
                                        <p:strVal val="visible"/>
                                      </p:to>
                                    </p:set>
                                    <p:animEffect filter="fade" transition="in">
                                      <p:cBhvr>
                                        <p:cTn dur="1000"/>
                                        <p:tgtEl>
                                          <p:spTgt spid="7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 bender</a:t>
            </a:r>
            <a:endParaRPr/>
          </a:p>
        </p:txBody>
      </p:sp>
      <p:sp>
        <p:nvSpPr>
          <p:cNvPr id="191" name="Google Shape;191;p32"/>
          <p:cNvSpPr txBox="1"/>
          <p:nvPr>
            <p:ph idx="1" type="body"/>
          </p:nvPr>
        </p:nvSpPr>
        <p:spPr>
          <a:xfrm>
            <a:off x="311700" y="1266325"/>
            <a:ext cx="8520600" cy="179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X and Y are two different integers, between 1 and 50. What is the largest possible value of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X + Y </a:t>
            </a:r>
            <a:endParaRPr/>
          </a:p>
          <a:p>
            <a:pPr indent="0" lvl="0" marL="0" rtl="0" algn="ctr">
              <a:spcBef>
                <a:spcPts val="0"/>
              </a:spcBef>
              <a:spcAft>
                <a:spcPts val="0"/>
              </a:spcAft>
              <a:buNone/>
            </a:pPr>
            <a:r>
              <a:rPr lang="en"/>
              <a:t>X - Y  </a:t>
            </a:r>
            <a:endParaRPr sz="2400"/>
          </a:p>
        </p:txBody>
      </p:sp>
      <p:cxnSp>
        <p:nvCxnSpPr>
          <p:cNvPr id="192" name="Google Shape;192;p32"/>
          <p:cNvCxnSpPr/>
          <p:nvPr/>
        </p:nvCxnSpPr>
        <p:spPr>
          <a:xfrm>
            <a:off x="4100375" y="2603000"/>
            <a:ext cx="889200" cy="0"/>
          </a:xfrm>
          <a:prstGeom prst="straightConnector1">
            <a:avLst/>
          </a:prstGeom>
          <a:noFill/>
          <a:ln cap="flat" cmpd="sng" w="9525">
            <a:solidFill>
              <a:schemeClr val="dk2"/>
            </a:solidFill>
            <a:prstDash val="solid"/>
            <a:round/>
            <a:headEnd len="med" w="med" type="none"/>
            <a:tailEnd len="med" w="med" type="none"/>
          </a:ln>
        </p:spPr>
      </p:cxnSp>
      <p:sp>
        <p:nvSpPr>
          <p:cNvPr id="193" name="Google Shape;193;p32"/>
          <p:cNvSpPr txBox="1"/>
          <p:nvPr/>
        </p:nvSpPr>
        <p:spPr>
          <a:xfrm>
            <a:off x="616650" y="3451325"/>
            <a:ext cx="7910700" cy="10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2"/>
                </a:solidFill>
                <a:latin typeface="Open Sans"/>
                <a:ea typeface="Open Sans"/>
                <a:cs typeface="Open Sans"/>
                <a:sym typeface="Open Sans"/>
              </a:rPr>
              <a:t>For a fraction to be greatest, it has to have a small denominator. In this case, since our numbers are all integers, the smallest difference we can have is 1. Then, we want to maximize our numerator. By using the two largest numbers, 50 and 49, we get (50 + 49)/(50-49) = 99/1 = 99</a:t>
            </a:r>
            <a:endParaRPr i="1">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500"/>
                                        <p:tgtEl>
                                          <p:spTgt spid="19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a:t>
            </a:r>
            <a:endParaRPr/>
          </a:p>
        </p:txBody>
      </p:sp>
      <p:sp>
        <p:nvSpPr>
          <p:cNvPr id="199" name="Google Shape;199;p3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In this puzzle, each letter represents one number. Can you figure out what each letter represents?</a:t>
            </a:r>
            <a:endParaRPr sz="1600"/>
          </a:p>
          <a:p>
            <a:pPr indent="0" lvl="0" marL="0" rtl="0" algn="ctr">
              <a:lnSpc>
                <a:spcPct val="100000"/>
              </a:lnSpc>
              <a:spcBef>
                <a:spcPts val="1600"/>
              </a:spcBef>
              <a:spcAft>
                <a:spcPts val="0"/>
              </a:spcAft>
              <a:buNone/>
            </a:pPr>
            <a:r>
              <a:rPr lang="en" sz="1600"/>
              <a:t>H E</a:t>
            </a:r>
            <a:endParaRPr sz="1600"/>
          </a:p>
          <a:p>
            <a:pPr indent="0" lvl="0" marL="0" rtl="0" algn="ctr">
              <a:lnSpc>
                <a:spcPct val="100000"/>
              </a:lnSpc>
              <a:spcBef>
                <a:spcPts val="0"/>
              </a:spcBef>
              <a:spcAft>
                <a:spcPts val="0"/>
              </a:spcAft>
              <a:buNone/>
            </a:pPr>
            <a:r>
              <a:rPr lang="en" sz="1600"/>
              <a:t>H E</a:t>
            </a:r>
            <a:endParaRPr sz="1600"/>
          </a:p>
          <a:p>
            <a:pPr indent="0" lvl="0" marL="0" rtl="0" algn="ctr">
              <a:lnSpc>
                <a:spcPct val="100000"/>
              </a:lnSpc>
              <a:spcBef>
                <a:spcPts val="0"/>
              </a:spcBef>
              <a:spcAft>
                <a:spcPts val="0"/>
              </a:spcAft>
              <a:buNone/>
            </a:pPr>
            <a:r>
              <a:rPr lang="en" sz="1600"/>
              <a:t>H E</a:t>
            </a:r>
            <a:endParaRPr sz="1600"/>
          </a:p>
          <a:p>
            <a:pPr indent="-330200" lvl="0" marL="457200" rtl="0" algn="ctr">
              <a:lnSpc>
                <a:spcPct val="100000"/>
              </a:lnSpc>
              <a:spcBef>
                <a:spcPts val="0"/>
              </a:spcBef>
              <a:spcAft>
                <a:spcPts val="0"/>
              </a:spcAft>
              <a:buSzPts val="1600"/>
              <a:buChar char="+"/>
            </a:pPr>
            <a:r>
              <a:rPr lang="en" sz="1600"/>
              <a:t>H E       </a:t>
            </a:r>
            <a:r>
              <a:rPr lang="en" sz="1600">
                <a:solidFill>
                  <a:srgbClr val="FFFFFF"/>
                </a:solidFill>
              </a:rPr>
              <a:t>.</a:t>
            </a:r>
            <a:endParaRPr sz="1600"/>
          </a:p>
          <a:p>
            <a:pPr indent="0" lvl="0" marL="0" rtl="0" algn="ctr">
              <a:lnSpc>
                <a:spcPct val="100000"/>
              </a:lnSpc>
              <a:spcBef>
                <a:spcPts val="0"/>
              </a:spcBef>
              <a:spcAft>
                <a:spcPts val="0"/>
              </a:spcAft>
              <a:buNone/>
            </a:pPr>
            <a:r>
              <a:t/>
            </a:r>
            <a:endParaRPr sz="1600"/>
          </a:p>
          <a:p>
            <a:pPr indent="0" lvl="0" marL="0" rtl="0" algn="ctr">
              <a:lnSpc>
                <a:spcPct val="100000"/>
              </a:lnSpc>
              <a:spcBef>
                <a:spcPts val="0"/>
              </a:spcBef>
              <a:spcAft>
                <a:spcPts val="1600"/>
              </a:spcAft>
              <a:buNone/>
            </a:pPr>
            <a:r>
              <a:rPr lang="en" sz="1600"/>
              <a:t>AH</a:t>
            </a:r>
            <a:endParaRPr sz="1600"/>
          </a:p>
        </p:txBody>
      </p:sp>
      <p:cxnSp>
        <p:nvCxnSpPr>
          <p:cNvPr id="200" name="Google Shape;200;p33"/>
          <p:cNvCxnSpPr/>
          <p:nvPr/>
        </p:nvCxnSpPr>
        <p:spPr>
          <a:xfrm flipH="1" rot="10800000">
            <a:off x="3712275" y="3218275"/>
            <a:ext cx="1748400" cy="10200"/>
          </a:xfrm>
          <a:prstGeom prst="straightConnector1">
            <a:avLst/>
          </a:prstGeom>
          <a:noFill/>
          <a:ln cap="flat" cmpd="sng" w="9525">
            <a:solidFill>
              <a:schemeClr val="dk2"/>
            </a:solidFill>
            <a:prstDash val="solid"/>
            <a:round/>
            <a:headEnd len="med" w="med" type="none"/>
            <a:tailEnd len="med" w="med" type="none"/>
          </a:ln>
        </p:spPr>
      </p:cxnSp>
      <p:sp>
        <p:nvSpPr>
          <p:cNvPr id="201" name="Google Shape;201;p33"/>
          <p:cNvSpPr txBox="1"/>
          <p:nvPr/>
        </p:nvSpPr>
        <p:spPr>
          <a:xfrm>
            <a:off x="337475" y="3807975"/>
            <a:ext cx="8447100" cy="56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a:latin typeface="Open Sans"/>
                <a:ea typeface="Open Sans"/>
                <a:cs typeface="Open Sans"/>
                <a:sym typeface="Open Sans"/>
              </a:rPr>
              <a:t>H must be some even number because it is divisible by 4. We also know that when we add 4 of them together, the result is less than 9. Thus, H = 2. Two digit numbers ending in 2 that are divisible by 4 include 12 and 32 (12 is 3 x 4, and 32 is 8 x 4). However, if E is 8, the result will be a 3 digit number. Thus, E = 3. 23 x 4 = 92, so A = 9.</a:t>
            </a:r>
            <a:endParaRPr i="1">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1000"/>
                                        <p:tgtEl>
                                          <p:spTgt spid="2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Twonit fractions</a:t>
            </a:r>
            <a:endParaRPr/>
          </a:p>
        </p:txBody>
      </p:sp>
      <p:sp>
        <p:nvSpPr>
          <p:cNvPr id="207" name="Google Shape;207;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Early we talked about fractions with 1 as the numerator. Now, let’s talk about some fractions with 2 as the numerator. </a:t>
            </a:r>
            <a:endParaRPr/>
          </a:p>
          <a:p>
            <a:pPr indent="0" lvl="0" marL="0" rtl="0" algn="l">
              <a:spcBef>
                <a:spcPts val="1600"/>
              </a:spcBef>
              <a:spcAft>
                <a:spcPts val="0"/>
              </a:spcAft>
              <a:buNone/>
            </a:pPr>
            <a:r>
              <a:rPr lang="en"/>
              <a:t>How can we express </a:t>
            </a:r>
            <a:r>
              <a:rPr lang="en"/>
              <a:t>2/n</a:t>
            </a:r>
            <a:r>
              <a:rPr lang="en"/>
              <a:t> as the sum of 2 unit fractions?</a:t>
            </a:r>
            <a:endParaRPr/>
          </a:p>
          <a:p>
            <a:pPr indent="0" lvl="0" marL="0" rtl="0" algn="l">
              <a:spcBef>
                <a:spcPts val="1600"/>
              </a:spcBef>
              <a:spcAft>
                <a:spcPts val="0"/>
              </a:spcAft>
              <a:buNone/>
            </a:pPr>
            <a:r>
              <a:rPr lang="en"/>
              <a:t>Can you express </a:t>
            </a:r>
            <a:r>
              <a:rPr lang="en"/>
              <a:t>2/3</a:t>
            </a:r>
            <a:r>
              <a:rPr lang="en"/>
              <a:t> as the sum of 2 unit fractions?</a:t>
            </a:r>
            <a:endParaRPr/>
          </a:p>
          <a:p>
            <a:pPr indent="0" lvl="0" marL="0" rtl="0" algn="l">
              <a:spcBef>
                <a:spcPts val="1600"/>
              </a:spcBef>
              <a:spcAft>
                <a:spcPts val="0"/>
              </a:spcAft>
              <a:buNone/>
            </a:pPr>
            <a:r>
              <a:rPr lang="en"/>
              <a:t>We can write </a:t>
            </a:r>
            <a:r>
              <a:rPr lang="en"/>
              <a:t>2/3</a:t>
            </a:r>
            <a:r>
              <a:rPr lang="en"/>
              <a:t> as </a:t>
            </a:r>
            <a:r>
              <a:rPr lang="en"/>
              <a:t>1/2</a:t>
            </a:r>
            <a:r>
              <a:rPr lang="en"/>
              <a:t> + </a:t>
            </a:r>
            <a:r>
              <a:rPr lang="en"/>
              <a:t>1/6</a:t>
            </a:r>
            <a:r>
              <a:rPr lang="en"/>
              <a:t>.</a:t>
            </a:r>
            <a:endParaRPr/>
          </a:p>
          <a:p>
            <a:pPr indent="0" lvl="0" marL="0" rtl="0" algn="l">
              <a:spcBef>
                <a:spcPts val="1600"/>
              </a:spcBef>
              <a:spcAft>
                <a:spcPts val="0"/>
              </a:spcAft>
              <a:buNone/>
            </a:pPr>
            <a:r>
              <a:rPr lang="en"/>
              <a:t>Let’s double check it: </a:t>
            </a:r>
            <a:r>
              <a:rPr lang="en"/>
              <a:t>1/2</a:t>
            </a:r>
            <a:r>
              <a:rPr lang="en"/>
              <a:t> + </a:t>
            </a:r>
            <a:r>
              <a:rPr lang="en"/>
              <a:t>1/6</a:t>
            </a:r>
            <a:r>
              <a:rPr lang="en"/>
              <a:t> = 3/6 + </a:t>
            </a:r>
            <a:r>
              <a:rPr lang="en"/>
              <a:t>1/6</a:t>
            </a:r>
            <a:r>
              <a:rPr lang="en"/>
              <a:t> = 4/6 = 2/3</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 calcmode="lin" valueType="num">
                                      <p:cBhvr additive="base">
                                        <p:cTn dur="1000"/>
                                        <p:tgtEl>
                                          <p:spTgt spid="2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 calcmode="lin" valueType="num">
                                      <p:cBhvr additive="base">
                                        <p:cTn dur="1000"/>
                                        <p:tgtEl>
                                          <p:spTgt spid="20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 calcmode="lin" valueType="num">
                                      <p:cBhvr additive="base">
                                        <p:cTn dur="1000"/>
                                        <p:tgtEl>
                                          <p:spTgt spid="20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anim calcmode="lin" valueType="num">
                                      <p:cBhvr additive="base">
                                        <p:cTn dur="1000"/>
                                        <p:tgtEl>
                                          <p:spTgt spid="20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anim calcmode="lin" valueType="num">
                                      <p:cBhvr additive="base">
                                        <p:cTn dur="1000"/>
                                        <p:tgtEl>
                                          <p:spTgt spid="20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7">
                                            <p:txEl>
                                              <p:pRg end="5" st="5"/>
                                            </p:txEl>
                                          </p:spTgt>
                                        </p:tgtEl>
                                        <p:attrNameLst>
                                          <p:attrName>style.visibility</p:attrName>
                                        </p:attrNameLst>
                                      </p:cBhvr>
                                      <p:to>
                                        <p:strVal val="visible"/>
                                      </p:to>
                                    </p:set>
                                    <p:anim calcmode="lin" valueType="num">
                                      <p:cBhvr additive="base">
                                        <p:cTn dur="1000"/>
                                        <p:tgtEl>
                                          <p:spTgt spid="20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 pattern</a:t>
            </a:r>
            <a:endParaRPr/>
          </a:p>
        </p:txBody>
      </p:sp>
      <p:sp>
        <p:nvSpPr>
          <p:cNvPr id="213" name="Google Shape;213;p3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list a few examples to help you find a pattern.</a:t>
            </a:r>
            <a:endParaRPr/>
          </a:p>
          <a:p>
            <a:pPr indent="0" lvl="0" marL="0" rtl="0" algn="l">
              <a:spcBef>
                <a:spcPts val="1600"/>
              </a:spcBef>
              <a:spcAft>
                <a:spcPts val="0"/>
              </a:spcAft>
              <a:buNone/>
            </a:pPr>
            <a:r>
              <a:rPr lang="en"/>
              <a:t>2/3</a:t>
            </a:r>
            <a:r>
              <a:rPr lang="en"/>
              <a:t> = </a:t>
            </a:r>
            <a:r>
              <a:rPr lang="en"/>
              <a:t>1/2</a:t>
            </a:r>
            <a:r>
              <a:rPr lang="en"/>
              <a:t> + 1/6</a:t>
            </a:r>
            <a:endParaRPr/>
          </a:p>
          <a:p>
            <a:pPr indent="0" lvl="0" marL="0" rtl="0" algn="l">
              <a:spcBef>
                <a:spcPts val="1600"/>
              </a:spcBef>
              <a:spcAft>
                <a:spcPts val="0"/>
              </a:spcAft>
              <a:buNone/>
            </a:pPr>
            <a:r>
              <a:rPr lang="en"/>
              <a:t>2/5</a:t>
            </a:r>
            <a:r>
              <a:rPr lang="en"/>
              <a:t> = </a:t>
            </a:r>
            <a:r>
              <a:rPr lang="en"/>
              <a:t>1/3</a:t>
            </a:r>
            <a:r>
              <a:rPr lang="en"/>
              <a:t> + 1/15</a:t>
            </a:r>
            <a:endParaRPr/>
          </a:p>
          <a:p>
            <a:pPr indent="0" lvl="0" marL="0" rtl="0" algn="l">
              <a:spcBef>
                <a:spcPts val="1600"/>
              </a:spcBef>
              <a:spcAft>
                <a:spcPts val="0"/>
              </a:spcAft>
              <a:buNone/>
            </a:pPr>
            <a:r>
              <a:rPr lang="en"/>
              <a:t>2/11 = </a:t>
            </a:r>
            <a:r>
              <a:rPr lang="en"/>
              <a:t>1/6</a:t>
            </a:r>
            <a:r>
              <a:rPr lang="en"/>
              <a:t> + 1/66</a:t>
            </a:r>
            <a:endParaRPr/>
          </a:p>
          <a:p>
            <a:pPr indent="0" lvl="0" marL="0" rtl="0" algn="l">
              <a:spcBef>
                <a:spcPts val="1600"/>
              </a:spcBef>
              <a:spcAft>
                <a:spcPts val="1600"/>
              </a:spcAft>
              <a:buNone/>
            </a:pPr>
            <a:r>
              <a:rPr lang="en"/>
              <a:t>Can you find the pattern for 2/n?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1000"/>
                                        <p:tgtEl>
                                          <p:spTgt spid="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Effect filter="fade" transition="in">
                                      <p:cBhvr>
                                        <p:cTn dur="1000"/>
                                        <p:tgtEl>
                                          <p:spTgt spid="2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Effect filter="fade" transition="in">
                                      <p:cBhvr>
                                        <p:cTn dur="1000"/>
                                        <p:tgtEl>
                                          <p:spTgt spid="2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animEffect filter="fade" transition="in">
                                      <p:cBhvr>
                                        <p:cTn dur="1000"/>
                                        <p:tgtEl>
                                          <p:spTgt spid="2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animEffect filter="fade" transition="in">
                                      <p:cBhvr>
                                        <p:cTn dur="1000"/>
                                        <p:tgtEl>
                                          <p:spTgt spid="21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Twonit fractions - Egyptian Method</a:t>
            </a:r>
            <a:endParaRPr/>
          </a:p>
        </p:txBody>
      </p:sp>
      <p:sp>
        <p:nvSpPr>
          <p:cNvPr id="219" name="Google Shape;219;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way to find the sum is the Egyptian Method. For a fraction 2/n:</a:t>
            </a:r>
            <a:endParaRPr/>
          </a:p>
          <a:p>
            <a:pPr indent="0" lvl="0" marL="0" rtl="0" algn="l">
              <a:spcBef>
                <a:spcPts val="1600"/>
              </a:spcBef>
              <a:spcAft>
                <a:spcPts val="0"/>
              </a:spcAft>
              <a:buNone/>
            </a:pPr>
            <a:r>
              <a:rPr lang="en"/>
              <a:t>The denominator of the first number is (n + 1) / 2</a:t>
            </a:r>
            <a:endParaRPr/>
          </a:p>
          <a:p>
            <a:pPr indent="0" lvl="0" marL="0" rtl="0" algn="l">
              <a:spcBef>
                <a:spcPts val="1600"/>
              </a:spcBef>
              <a:spcAft>
                <a:spcPts val="0"/>
              </a:spcAft>
              <a:buNone/>
            </a:pPr>
            <a:r>
              <a:rPr lang="en"/>
              <a:t>The denominator of the second number is n (n+1) / 2</a:t>
            </a:r>
            <a:endParaRPr/>
          </a:p>
          <a:p>
            <a:pPr indent="0" lvl="0" marL="0" rtl="0" algn="l">
              <a:spcBef>
                <a:spcPts val="1600"/>
              </a:spcBef>
              <a:spcAft>
                <a:spcPts val="0"/>
              </a:spcAft>
              <a:buNone/>
            </a:pPr>
            <a:r>
              <a:rPr lang="en"/>
              <a:t>Let’s test this out!</a:t>
            </a:r>
            <a:endParaRPr/>
          </a:p>
          <a:p>
            <a:pPr indent="0" lvl="0" marL="0" rtl="0" algn="l">
              <a:spcBef>
                <a:spcPts val="1600"/>
              </a:spcBef>
              <a:spcAft>
                <a:spcPts val="1600"/>
              </a:spcAft>
              <a:buNone/>
            </a:pPr>
            <a:r>
              <a:t/>
            </a:r>
            <a:endParaRPr/>
          </a:p>
        </p:txBody>
      </p:sp>
      <p:pic>
        <p:nvPicPr>
          <p:cNvPr id="220" name="Google Shape;220;p36"/>
          <p:cNvPicPr preferRelativeResize="0"/>
          <p:nvPr/>
        </p:nvPicPr>
        <p:blipFill>
          <a:blip r:embed="rId3">
            <a:alphaModFix/>
          </a:blip>
          <a:stretch>
            <a:fillRect/>
          </a:stretch>
        </p:blipFill>
        <p:spPr>
          <a:xfrm flipH="1">
            <a:off x="7399104" y="2100625"/>
            <a:ext cx="1448591" cy="2468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 calcmode="lin" valueType="num">
                                      <p:cBhvr additive="base">
                                        <p:cTn dur="1000"/>
                                        <p:tgtEl>
                                          <p:spTgt spid="21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 calcmode="lin" valueType="num">
                                      <p:cBhvr additive="base">
                                        <p:cTn dur="1000"/>
                                        <p:tgtEl>
                                          <p:spTgt spid="21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 calcmode="lin" valueType="num">
                                      <p:cBhvr additive="base">
                                        <p:cTn dur="1000"/>
                                        <p:tgtEl>
                                          <p:spTgt spid="21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anim calcmode="lin" valueType="num">
                                      <p:cBhvr additive="base">
                                        <p:cTn dur="1000"/>
                                        <p:tgtEl>
                                          <p:spTgt spid="21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anim calcmode="lin" valueType="num">
                                      <p:cBhvr additive="base">
                                        <p:cTn dur="1000"/>
                                        <p:tgtEl>
                                          <p:spTgt spid="21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Splitting 2/n fractions</a:t>
            </a:r>
            <a:endParaRPr/>
          </a:p>
        </p:txBody>
      </p:sp>
      <p:sp>
        <p:nvSpPr>
          <p:cNvPr id="226" name="Google Shape;226;p3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split the following fractions:</a:t>
            </a:r>
            <a:endParaRPr/>
          </a:p>
          <a:p>
            <a:pPr indent="-342900" lvl="0" marL="457200" rtl="0" algn="l">
              <a:spcBef>
                <a:spcPts val="1600"/>
              </a:spcBef>
              <a:spcAft>
                <a:spcPts val="0"/>
              </a:spcAft>
              <a:buSzPts val="1800"/>
              <a:buAutoNum type="alphaLcPeriod"/>
            </a:pPr>
            <a:r>
              <a:rPr lang="en"/>
              <a:t>2/13</a:t>
            </a:r>
            <a:endParaRPr/>
          </a:p>
          <a:p>
            <a:pPr indent="0" lvl="0" marL="457200" rtl="0" algn="l">
              <a:spcBef>
                <a:spcPts val="0"/>
              </a:spcBef>
              <a:spcAft>
                <a:spcPts val="0"/>
              </a:spcAft>
              <a:buNone/>
            </a:pPr>
            <a:r>
              <a:rPr i="1" lang="en" sz="1500"/>
              <a:t>n</a:t>
            </a:r>
            <a:r>
              <a:rPr i="1" lang="en" sz="1500"/>
              <a:t> = 13, so the first denominator is (13 + 1) / 2 = 7. The second denominator is 7 x 13 = 91. The sum is </a:t>
            </a:r>
            <a:r>
              <a:rPr b="1" i="1" lang="en" sz="1500"/>
              <a:t>1/7 + 1/91</a:t>
            </a:r>
            <a:endParaRPr b="1" i="1" sz="1500"/>
          </a:p>
          <a:p>
            <a:pPr indent="-342900" lvl="0" marL="457200" rtl="0" algn="l">
              <a:spcBef>
                <a:spcPts val="1600"/>
              </a:spcBef>
              <a:spcAft>
                <a:spcPts val="0"/>
              </a:spcAft>
              <a:buSzPts val="1800"/>
              <a:buAutoNum type="alphaLcPeriod"/>
            </a:pPr>
            <a:r>
              <a:rPr lang="en"/>
              <a:t>2/25</a:t>
            </a:r>
            <a:endParaRPr/>
          </a:p>
          <a:p>
            <a:pPr indent="0" lvl="0" marL="457200" rtl="0" algn="l">
              <a:spcBef>
                <a:spcPts val="0"/>
              </a:spcBef>
              <a:spcAft>
                <a:spcPts val="0"/>
              </a:spcAft>
              <a:buNone/>
            </a:pPr>
            <a:r>
              <a:rPr i="1" lang="en" sz="1500"/>
              <a:t>n</a:t>
            </a:r>
            <a:r>
              <a:rPr i="1" lang="en" sz="1500"/>
              <a:t> = 25, so the first denominator is (25 + 1) /2 = 13. The second denominator is 13 x 25 = 325. The sum is </a:t>
            </a:r>
            <a:r>
              <a:rPr b="1" i="1" lang="en" sz="1500"/>
              <a:t>1/13 + 1/325 </a:t>
            </a:r>
            <a:endParaRPr b="1" i="1" sz="1500"/>
          </a:p>
          <a:p>
            <a:pPr indent="0" lvl="0" marL="457200" rtl="0" algn="l">
              <a:spcBef>
                <a:spcPts val="0"/>
              </a:spcBef>
              <a:spcAft>
                <a:spcPts val="0"/>
              </a:spcAft>
              <a:buNone/>
            </a:pPr>
            <a:r>
              <a:t/>
            </a:r>
            <a:endParaRPr i="1" sz="1500"/>
          </a:p>
          <a:p>
            <a:pPr indent="-342900" lvl="0" marL="457200" rtl="0" algn="l">
              <a:spcBef>
                <a:spcPts val="0"/>
              </a:spcBef>
              <a:spcAft>
                <a:spcPts val="0"/>
              </a:spcAft>
              <a:buSzPts val="1800"/>
              <a:buAutoNum type="alphaLcPeriod"/>
            </a:pPr>
            <a:r>
              <a:rPr lang="en"/>
              <a:t>2/199</a:t>
            </a:r>
            <a:endParaRPr/>
          </a:p>
          <a:p>
            <a:pPr indent="0" lvl="0" marL="457200" rtl="0" algn="l">
              <a:spcBef>
                <a:spcPts val="0"/>
              </a:spcBef>
              <a:spcAft>
                <a:spcPts val="0"/>
              </a:spcAft>
              <a:buNone/>
            </a:pPr>
            <a:r>
              <a:rPr i="1" lang="en" sz="1500"/>
              <a:t>n</a:t>
            </a:r>
            <a:r>
              <a:rPr i="1" lang="en" sz="1500"/>
              <a:t> = 199, so the first denominator is (199+1)/ 2 = 100. The second denominator is 100 x 199 = 19,900. The sum is </a:t>
            </a:r>
            <a:r>
              <a:rPr b="1" i="1" lang="en" sz="1500"/>
              <a:t>1/100 + 1/19,900</a:t>
            </a:r>
            <a:endParaRPr b="1" i="1"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 calcmode="lin" valueType="num">
                                      <p:cBhvr additive="base">
                                        <p:cTn dur="1000"/>
                                        <p:tgtEl>
                                          <p:spTgt spid="22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 calcmode="lin" valueType="num">
                                      <p:cBhvr additive="base">
                                        <p:cTn dur="1000"/>
                                        <p:tgtEl>
                                          <p:spTgt spid="22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 calcmode="lin" valueType="num">
                                      <p:cBhvr additive="base">
                                        <p:cTn dur="1000"/>
                                        <p:tgtEl>
                                          <p:spTgt spid="22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anim calcmode="lin" valueType="num">
                                      <p:cBhvr additive="base">
                                        <p:cTn dur="1000"/>
                                        <p:tgtEl>
                                          <p:spTgt spid="22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anim calcmode="lin" valueType="num">
                                      <p:cBhvr additive="base">
                                        <p:cTn dur="1000"/>
                                        <p:tgtEl>
                                          <p:spTgt spid="22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6">
                                            <p:txEl>
                                              <p:pRg end="5" st="5"/>
                                            </p:txEl>
                                          </p:spTgt>
                                        </p:tgtEl>
                                        <p:attrNameLst>
                                          <p:attrName>style.visibility</p:attrName>
                                        </p:attrNameLst>
                                      </p:cBhvr>
                                      <p:to>
                                        <p:strVal val="visible"/>
                                      </p:to>
                                    </p:set>
                                    <p:anim calcmode="lin" valueType="num">
                                      <p:cBhvr additive="base">
                                        <p:cTn dur="1000"/>
                                        <p:tgtEl>
                                          <p:spTgt spid="22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6">
                                            <p:txEl>
                                              <p:pRg end="6" st="6"/>
                                            </p:txEl>
                                          </p:spTgt>
                                        </p:tgtEl>
                                        <p:attrNameLst>
                                          <p:attrName>style.visibility</p:attrName>
                                        </p:attrNameLst>
                                      </p:cBhvr>
                                      <p:to>
                                        <p:strVal val="visible"/>
                                      </p:to>
                                    </p:set>
                                    <p:anim calcmode="lin" valueType="num">
                                      <p:cBhvr additive="base">
                                        <p:cTn dur="1000"/>
                                        <p:tgtEl>
                                          <p:spTgt spid="22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6">
                                            <p:txEl>
                                              <p:pRg end="7" st="7"/>
                                            </p:txEl>
                                          </p:spTgt>
                                        </p:tgtEl>
                                        <p:attrNameLst>
                                          <p:attrName>style.visibility</p:attrName>
                                        </p:attrNameLst>
                                      </p:cBhvr>
                                      <p:to>
                                        <p:strVal val="visible"/>
                                      </p:to>
                                    </p:set>
                                    <p:anim calcmode="lin" valueType="num">
                                      <p:cBhvr additive="base">
                                        <p:cTn dur="1000"/>
                                        <p:tgtEl>
                                          <p:spTgt spid="22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Daily Review: Splitting fractions </a:t>
            </a:r>
            <a:endParaRPr/>
          </a:p>
        </p:txBody>
      </p:sp>
      <p:sp>
        <p:nvSpPr>
          <p:cNvPr id="232" name="Google Shape;232;p38"/>
          <p:cNvSpPr txBox="1"/>
          <p:nvPr>
            <p:ph idx="1" type="body"/>
          </p:nvPr>
        </p:nvSpPr>
        <p:spPr>
          <a:xfrm>
            <a:off x="311700" y="1266325"/>
            <a:ext cx="8520600" cy="367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split these unit fractions. </a:t>
            </a:r>
            <a:endParaRPr/>
          </a:p>
          <a:p>
            <a:pPr indent="-342900" lvl="0" marL="457200" rtl="0" algn="l">
              <a:spcBef>
                <a:spcPts val="1600"/>
              </a:spcBef>
              <a:spcAft>
                <a:spcPts val="0"/>
              </a:spcAft>
              <a:buSzPts val="1800"/>
              <a:buAutoNum type="alphaLcPeriod"/>
            </a:pPr>
            <a:r>
              <a:rPr lang="en"/>
              <a:t>1/6</a:t>
            </a:r>
            <a:r>
              <a:rPr lang="en"/>
              <a:t> </a:t>
            </a:r>
            <a:endParaRPr/>
          </a:p>
          <a:p>
            <a:pPr indent="0" lvl="0" marL="457200" rtl="0" algn="l">
              <a:spcBef>
                <a:spcPts val="0"/>
              </a:spcBef>
              <a:spcAft>
                <a:spcPts val="0"/>
              </a:spcAft>
              <a:buNone/>
            </a:pPr>
            <a:r>
              <a:rPr i="1" lang="en" sz="1500"/>
              <a:t>In order to split unit fractions we use the formula 1/n = [1/(n+1)]  + [1/n(n+1)]. </a:t>
            </a:r>
            <a:r>
              <a:rPr i="1" lang="en" sz="1500"/>
              <a:t>1/6</a:t>
            </a:r>
            <a:r>
              <a:rPr i="1" lang="en" sz="1500"/>
              <a:t> = [1/(6+1)] + [</a:t>
            </a:r>
            <a:r>
              <a:rPr i="1" lang="en" sz="1500"/>
              <a:t>1/6</a:t>
            </a:r>
            <a:r>
              <a:rPr i="1" lang="en" sz="1500"/>
              <a:t>(6+1)], which simplifies to </a:t>
            </a:r>
            <a:r>
              <a:rPr i="1" lang="en" sz="1500"/>
              <a:t>1/6</a:t>
            </a:r>
            <a:r>
              <a:rPr i="1" lang="en" sz="1500"/>
              <a:t> = </a:t>
            </a:r>
            <a:r>
              <a:rPr b="1" i="1" lang="en" sz="1500"/>
              <a:t>1/7 +1/42</a:t>
            </a:r>
            <a:endParaRPr b="1" i="1" sz="1500"/>
          </a:p>
          <a:p>
            <a:pPr indent="0" lvl="0" marL="457200" rtl="0" algn="l">
              <a:spcBef>
                <a:spcPts val="0"/>
              </a:spcBef>
              <a:spcAft>
                <a:spcPts val="0"/>
              </a:spcAft>
              <a:buNone/>
            </a:pPr>
            <a:r>
              <a:t/>
            </a:r>
            <a:endParaRPr b="1" i="1" sz="1500"/>
          </a:p>
          <a:p>
            <a:pPr indent="-342900" lvl="0" marL="457200" rtl="0" algn="l">
              <a:spcBef>
                <a:spcPts val="0"/>
              </a:spcBef>
              <a:spcAft>
                <a:spcPts val="0"/>
              </a:spcAft>
              <a:buSzPts val="1800"/>
              <a:buAutoNum type="alphaLcPeriod"/>
            </a:pPr>
            <a:r>
              <a:rPr lang="en"/>
              <a:t>1/15</a:t>
            </a:r>
            <a:endParaRPr/>
          </a:p>
          <a:p>
            <a:pPr indent="0" lvl="0" marL="457200" rtl="0" algn="l">
              <a:spcBef>
                <a:spcPts val="0"/>
              </a:spcBef>
              <a:spcAft>
                <a:spcPts val="0"/>
              </a:spcAft>
              <a:buNone/>
            </a:pPr>
            <a:r>
              <a:rPr i="1" lang="en" sz="1500"/>
              <a:t>We use the same formula as above and get 1/15 = [1/(15+1)] + [1/15(15+1)], which simplifies to 1/15 = </a:t>
            </a:r>
            <a:r>
              <a:rPr b="1" i="1" lang="en" sz="1500"/>
              <a:t>1/16 + 1/240</a:t>
            </a:r>
            <a:endParaRPr b="1" i="1" sz="1500"/>
          </a:p>
          <a:p>
            <a:pPr indent="0" lvl="0" marL="457200" rtl="0" algn="l">
              <a:spcBef>
                <a:spcPts val="0"/>
              </a:spcBef>
              <a:spcAft>
                <a:spcPts val="0"/>
              </a:spcAft>
              <a:buNone/>
            </a:pPr>
            <a:r>
              <a:t/>
            </a:r>
            <a:endParaRPr/>
          </a:p>
          <a:p>
            <a:pPr indent="-342900" lvl="0" marL="457200" rtl="0" algn="l">
              <a:spcBef>
                <a:spcPts val="0"/>
              </a:spcBef>
              <a:spcAft>
                <a:spcPts val="0"/>
              </a:spcAft>
              <a:buSzPts val="1800"/>
              <a:buAutoNum type="alphaLcPeriod"/>
            </a:pPr>
            <a:r>
              <a:rPr lang="en"/>
              <a:t>1/32</a:t>
            </a:r>
            <a:endParaRPr/>
          </a:p>
          <a:p>
            <a:pPr indent="0" lvl="0" marL="457200" rtl="0" algn="l">
              <a:spcBef>
                <a:spcPts val="0"/>
              </a:spcBef>
              <a:spcAft>
                <a:spcPts val="0"/>
              </a:spcAft>
              <a:buNone/>
            </a:pPr>
            <a:r>
              <a:rPr i="1" lang="en" sz="1500"/>
              <a:t>We use the same formula as above and get 1/32 = [1/(32+1)] + [1/32(32+1)], which simplifies to 1/32 = </a:t>
            </a:r>
            <a:r>
              <a:rPr b="1" i="1" lang="en" sz="1500"/>
              <a:t>1/33 + 1/1056 </a:t>
            </a:r>
            <a:endParaRPr b="1" i="1" sz="1500"/>
          </a:p>
          <a:p>
            <a:pPr indent="0" lvl="0" marL="457200" rtl="0" algn="l">
              <a:spcBef>
                <a:spcPts val="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 calcmode="lin" valueType="num">
                                      <p:cBhvr additive="base">
                                        <p:cTn dur="1000"/>
                                        <p:tgtEl>
                                          <p:spTgt spid="23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 calcmode="lin" valueType="num">
                                      <p:cBhvr additive="base">
                                        <p:cTn dur="1000"/>
                                        <p:tgtEl>
                                          <p:spTgt spid="23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 calcmode="lin" valueType="num">
                                      <p:cBhvr additive="base">
                                        <p:cTn dur="1000"/>
                                        <p:tgtEl>
                                          <p:spTgt spid="23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anim calcmode="lin" valueType="num">
                                      <p:cBhvr additive="base">
                                        <p:cTn dur="1000"/>
                                        <p:tgtEl>
                                          <p:spTgt spid="23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4" st="4"/>
                                            </p:txEl>
                                          </p:spTgt>
                                        </p:tgtEl>
                                        <p:attrNameLst>
                                          <p:attrName>style.visibility</p:attrName>
                                        </p:attrNameLst>
                                      </p:cBhvr>
                                      <p:to>
                                        <p:strVal val="visible"/>
                                      </p:to>
                                    </p:set>
                                    <p:anim calcmode="lin" valueType="num">
                                      <p:cBhvr additive="base">
                                        <p:cTn dur="1000"/>
                                        <p:tgtEl>
                                          <p:spTgt spid="23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5" st="5"/>
                                            </p:txEl>
                                          </p:spTgt>
                                        </p:tgtEl>
                                        <p:attrNameLst>
                                          <p:attrName>style.visibility</p:attrName>
                                        </p:attrNameLst>
                                      </p:cBhvr>
                                      <p:to>
                                        <p:strVal val="visible"/>
                                      </p:to>
                                    </p:set>
                                    <p:anim calcmode="lin" valueType="num">
                                      <p:cBhvr additive="base">
                                        <p:cTn dur="1000"/>
                                        <p:tgtEl>
                                          <p:spTgt spid="23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6" st="6"/>
                                            </p:txEl>
                                          </p:spTgt>
                                        </p:tgtEl>
                                        <p:attrNameLst>
                                          <p:attrName>style.visibility</p:attrName>
                                        </p:attrNameLst>
                                      </p:cBhvr>
                                      <p:to>
                                        <p:strVal val="visible"/>
                                      </p:to>
                                    </p:set>
                                    <p:anim calcmode="lin" valueType="num">
                                      <p:cBhvr additive="base">
                                        <p:cTn dur="1000"/>
                                        <p:tgtEl>
                                          <p:spTgt spid="23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7" st="7"/>
                                            </p:txEl>
                                          </p:spTgt>
                                        </p:tgtEl>
                                        <p:attrNameLst>
                                          <p:attrName>style.visibility</p:attrName>
                                        </p:attrNameLst>
                                      </p:cBhvr>
                                      <p:to>
                                        <p:strVal val="visible"/>
                                      </p:to>
                                    </p:set>
                                    <p:anim calcmode="lin" valueType="num">
                                      <p:cBhvr additive="base">
                                        <p:cTn dur="1000"/>
                                        <p:tgtEl>
                                          <p:spTgt spid="23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8" st="8"/>
                                            </p:txEl>
                                          </p:spTgt>
                                        </p:tgtEl>
                                        <p:attrNameLst>
                                          <p:attrName>style.visibility</p:attrName>
                                        </p:attrNameLst>
                                      </p:cBhvr>
                                      <p:to>
                                        <p:strVal val="visible"/>
                                      </p:to>
                                    </p:set>
                                    <p:anim calcmode="lin" valueType="num">
                                      <p:cBhvr additive="base">
                                        <p:cTn dur="1000"/>
                                        <p:tgtEl>
                                          <p:spTgt spid="232">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9" st="9"/>
                                            </p:txEl>
                                          </p:spTgt>
                                        </p:tgtEl>
                                        <p:attrNameLst>
                                          <p:attrName>style.visibility</p:attrName>
                                        </p:attrNameLst>
                                      </p:cBhvr>
                                      <p:to>
                                        <p:strVal val="visible"/>
                                      </p:to>
                                    </p:set>
                                    <p:anim calcmode="lin" valueType="num">
                                      <p:cBhvr additive="base">
                                        <p:cTn dur="1000"/>
                                        <p:tgtEl>
                                          <p:spTgt spid="232">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2">
                                            <p:txEl>
                                              <p:pRg end="10" st="10"/>
                                            </p:txEl>
                                          </p:spTgt>
                                        </p:tgtEl>
                                        <p:attrNameLst>
                                          <p:attrName>style.visibility</p:attrName>
                                        </p:attrNameLst>
                                      </p:cBhvr>
                                      <p:to>
                                        <p:strVal val="visible"/>
                                      </p:to>
                                    </p:set>
                                    <p:anim calcmode="lin" valueType="num">
                                      <p:cBhvr additive="base">
                                        <p:cTn dur="1000"/>
                                        <p:tgtEl>
                                          <p:spTgt spid="232">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 fractions</a:t>
            </a:r>
            <a:endParaRPr/>
          </a:p>
        </p:txBody>
      </p:sp>
      <p:sp>
        <p:nvSpPr>
          <p:cNvPr id="80" name="Google Shape;80;p15"/>
          <p:cNvSpPr txBox="1"/>
          <p:nvPr>
            <p:ph idx="1" type="body"/>
          </p:nvPr>
        </p:nvSpPr>
        <p:spPr>
          <a:xfrm>
            <a:off x="311700" y="1266325"/>
            <a:ext cx="8520600" cy="38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Cat math world, a ♣ b = a/b. Evaluate the following:</a:t>
            </a:r>
            <a:endParaRPr/>
          </a:p>
          <a:p>
            <a:pPr indent="-342900" lvl="0" marL="457200" rtl="0" algn="l">
              <a:spcBef>
                <a:spcPts val="1600"/>
              </a:spcBef>
              <a:spcAft>
                <a:spcPts val="0"/>
              </a:spcAft>
              <a:buSzPts val="1800"/>
              <a:buAutoNum type="alphaLcPeriod"/>
            </a:pPr>
            <a:r>
              <a:rPr lang="en"/>
              <a:t>3 ♣ 5</a:t>
            </a:r>
            <a:endParaRPr/>
          </a:p>
          <a:p>
            <a:pPr indent="0" lvl="0" marL="457200" rtl="0" algn="l">
              <a:spcBef>
                <a:spcPts val="0"/>
              </a:spcBef>
              <a:spcAft>
                <a:spcPts val="0"/>
              </a:spcAft>
              <a:buNone/>
            </a:pPr>
            <a:r>
              <a:rPr i="1" lang="en" sz="1600"/>
              <a:t>3 ♣ 5 = </a:t>
            </a:r>
            <a:r>
              <a:rPr b="1" i="1" lang="en" sz="1600"/>
              <a:t>3/5</a:t>
            </a:r>
            <a:endParaRPr b="1" i="1" sz="1600"/>
          </a:p>
          <a:p>
            <a:pPr indent="-342900" lvl="0" marL="457200" rtl="0" algn="l">
              <a:spcBef>
                <a:spcPts val="1600"/>
              </a:spcBef>
              <a:spcAft>
                <a:spcPts val="0"/>
              </a:spcAft>
              <a:buSzPts val="1800"/>
              <a:buAutoNum type="alphaLcPeriod"/>
            </a:pPr>
            <a:r>
              <a:rPr lang="en"/>
              <a:t>2 ♣ 7</a:t>
            </a:r>
            <a:endParaRPr/>
          </a:p>
          <a:p>
            <a:pPr indent="0" lvl="0" marL="457200" rtl="0" algn="l">
              <a:spcBef>
                <a:spcPts val="0"/>
              </a:spcBef>
              <a:spcAft>
                <a:spcPts val="0"/>
              </a:spcAft>
              <a:buNone/>
            </a:pPr>
            <a:r>
              <a:rPr i="1" lang="en" sz="1600"/>
              <a:t>a</a:t>
            </a:r>
            <a:r>
              <a:rPr i="1" lang="en" sz="1600"/>
              <a:t> = 2, b = 7. 2 ♣ 7 = </a:t>
            </a:r>
            <a:r>
              <a:rPr b="1" i="1" lang="en" sz="1600"/>
              <a:t>2/7</a:t>
            </a:r>
            <a:endParaRPr b="1" i="1" sz="1600"/>
          </a:p>
          <a:p>
            <a:pPr indent="-342900" lvl="0" marL="457200" rtl="0" algn="l">
              <a:spcBef>
                <a:spcPts val="1600"/>
              </a:spcBef>
              <a:spcAft>
                <a:spcPts val="0"/>
              </a:spcAft>
              <a:buSzPts val="1800"/>
              <a:buAutoNum type="alphaLcPeriod"/>
            </a:pPr>
            <a:r>
              <a:rPr lang="en"/>
              <a:t>(1 ♣ 2) ♣ 3</a:t>
            </a:r>
            <a:endParaRPr/>
          </a:p>
          <a:p>
            <a:pPr indent="0" lvl="0" marL="457200" rtl="0" algn="l">
              <a:spcBef>
                <a:spcPts val="0"/>
              </a:spcBef>
              <a:spcAft>
                <a:spcPts val="0"/>
              </a:spcAft>
              <a:buNone/>
            </a:pPr>
            <a:r>
              <a:rPr i="1" lang="en" sz="1600"/>
              <a:t>a</a:t>
            </a:r>
            <a:r>
              <a:rPr i="1" lang="en" sz="1600"/>
              <a:t> = 1, b = 2. 1 ♣ 2 = </a:t>
            </a:r>
            <a:r>
              <a:rPr i="1" lang="en" sz="1600"/>
              <a:t>1/2</a:t>
            </a:r>
            <a:endParaRPr i="1" sz="1600"/>
          </a:p>
          <a:p>
            <a:pPr indent="0" lvl="0" marL="457200" rtl="0" algn="l">
              <a:spcBef>
                <a:spcPts val="0"/>
              </a:spcBef>
              <a:spcAft>
                <a:spcPts val="0"/>
              </a:spcAft>
              <a:buNone/>
            </a:pPr>
            <a:r>
              <a:rPr i="1" lang="en" sz="1600"/>
              <a:t>a = 1/2, b = 3, 1/2 ♣ 3 = </a:t>
            </a:r>
            <a:r>
              <a:rPr b="1" i="1" lang="en" sz="1600"/>
              <a:t>1/6</a:t>
            </a:r>
            <a:endParaRPr b="1" i="1" sz="1600"/>
          </a:p>
          <a:p>
            <a:pPr indent="0" lvl="0" marL="457200" rtl="0" algn="l">
              <a:spcBef>
                <a:spcPts val="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 calcmode="lin" valueType="num">
                                      <p:cBhvr additive="base">
                                        <p:cTn dur="1000"/>
                                        <p:tgtEl>
                                          <p:spTgt spid="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 calcmode="lin" valueType="num">
                                      <p:cBhvr additive="base">
                                        <p:cTn dur="1000"/>
                                        <p:tgtEl>
                                          <p:spTgt spid="8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 calcmode="lin" valueType="num">
                                      <p:cBhvr additive="base">
                                        <p:cTn dur="1000"/>
                                        <p:tgtEl>
                                          <p:spTgt spid="8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 calcmode="lin" valueType="num">
                                      <p:cBhvr additive="base">
                                        <p:cTn dur="1000"/>
                                        <p:tgtEl>
                                          <p:spTgt spid="8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 calcmode="lin" valueType="num">
                                      <p:cBhvr additive="base">
                                        <p:cTn dur="1000"/>
                                        <p:tgtEl>
                                          <p:spTgt spid="8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5" st="5"/>
                                            </p:txEl>
                                          </p:spTgt>
                                        </p:tgtEl>
                                        <p:attrNameLst>
                                          <p:attrName>style.visibility</p:attrName>
                                        </p:attrNameLst>
                                      </p:cBhvr>
                                      <p:to>
                                        <p:strVal val="visible"/>
                                      </p:to>
                                    </p:set>
                                    <p:anim calcmode="lin" valueType="num">
                                      <p:cBhvr additive="base">
                                        <p:cTn dur="1000"/>
                                        <p:tgtEl>
                                          <p:spTgt spid="8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6" st="6"/>
                                            </p:txEl>
                                          </p:spTgt>
                                        </p:tgtEl>
                                        <p:attrNameLst>
                                          <p:attrName>style.visibility</p:attrName>
                                        </p:attrNameLst>
                                      </p:cBhvr>
                                      <p:to>
                                        <p:strVal val="visible"/>
                                      </p:to>
                                    </p:set>
                                    <p:anim calcmode="lin" valueType="num">
                                      <p:cBhvr additive="base">
                                        <p:cTn dur="1000"/>
                                        <p:tgtEl>
                                          <p:spTgt spid="8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7" st="7"/>
                                            </p:txEl>
                                          </p:spTgt>
                                        </p:tgtEl>
                                        <p:attrNameLst>
                                          <p:attrName>style.visibility</p:attrName>
                                        </p:attrNameLst>
                                      </p:cBhvr>
                                      <p:to>
                                        <p:strVal val="visible"/>
                                      </p:to>
                                    </p:set>
                                    <p:anim calcmode="lin" valueType="num">
                                      <p:cBhvr additive="base">
                                        <p:cTn dur="1000"/>
                                        <p:tgtEl>
                                          <p:spTgt spid="8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0">
                                            <p:txEl>
                                              <p:pRg end="8" st="8"/>
                                            </p:txEl>
                                          </p:spTgt>
                                        </p:tgtEl>
                                        <p:attrNameLst>
                                          <p:attrName>style.visibility</p:attrName>
                                        </p:attrNameLst>
                                      </p:cBhvr>
                                      <p:to>
                                        <p:strVal val="visible"/>
                                      </p:to>
                                    </p:set>
                                    <p:anim calcmode="lin" valueType="num">
                                      <p:cBhvr additive="base">
                                        <p:cTn dur="1000"/>
                                        <p:tgtEl>
                                          <p:spTgt spid="8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complex </a:t>
            </a:r>
            <a:r>
              <a:rPr lang="en"/>
              <a:t>Complex fractions</a:t>
            </a:r>
            <a:endParaRPr/>
          </a:p>
        </p:txBody>
      </p:sp>
      <p:sp>
        <p:nvSpPr>
          <p:cNvPr id="86" name="Google Shape;86;p16"/>
          <p:cNvSpPr txBox="1"/>
          <p:nvPr>
            <p:ph idx="1" type="body"/>
          </p:nvPr>
        </p:nvSpPr>
        <p:spPr>
          <a:xfrm>
            <a:off x="311700" y="1266325"/>
            <a:ext cx="8520600" cy="38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Cat math world, a ♣ b = a/b. Evaluate the following:</a:t>
            </a:r>
            <a:endParaRPr/>
          </a:p>
          <a:p>
            <a:pPr indent="-342900" lvl="0" marL="457200" rtl="0" algn="l">
              <a:spcBef>
                <a:spcPts val="1600"/>
              </a:spcBef>
              <a:spcAft>
                <a:spcPts val="0"/>
              </a:spcAft>
              <a:buSzPts val="1800"/>
              <a:buAutoNum type="alphaLcPeriod"/>
            </a:pPr>
            <a:r>
              <a:rPr lang="en"/>
              <a:t>3 ♣ 5</a:t>
            </a:r>
            <a:endParaRPr/>
          </a:p>
          <a:p>
            <a:pPr indent="0" lvl="0" marL="457200" rtl="0" algn="l">
              <a:spcBef>
                <a:spcPts val="0"/>
              </a:spcBef>
              <a:spcAft>
                <a:spcPts val="0"/>
              </a:spcAft>
              <a:buNone/>
            </a:pPr>
            <a:r>
              <a:rPr i="1" lang="en" sz="1600"/>
              <a:t>3 ♣ 5 = </a:t>
            </a:r>
            <a:r>
              <a:rPr b="1" i="1" lang="en" sz="1600"/>
              <a:t>3/5</a:t>
            </a:r>
            <a:endParaRPr b="1" i="1" sz="1600"/>
          </a:p>
          <a:p>
            <a:pPr indent="-342900" lvl="0" marL="457200" rtl="0" algn="l">
              <a:spcBef>
                <a:spcPts val="1600"/>
              </a:spcBef>
              <a:spcAft>
                <a:spcPts val="0"/>
              </a:spcAft>
              <a:buSzPts val="1800"/>
              <a:buAutoNum type="alphaLcPeriod"/>
            </a:pPr>
            <a:r>
              <a:rPr lang="en"/>
              <a:t>¾ ♣ ⅘</a:t>
            </a:r>
            <a:endParaRPr/>
          </a:p>
          <a:p>
            <a:pPr indent="0" lvl="0" marL="457200" rtl="0" algn="l">
              <a:spcBef>
                <a:spcPts val="0"/>
              </a:spcBef>
              <a:spcAft>
                <a:spcPts val="0"/>
              </a:spcAft>
              <a:buNone/>
            </a:pPr>
            <a:r>
              <a:rPr i="1" lang="en" sz="1600"/>
              <a:t>= (3/4) / (4/5) = (3/4) x (5/4) = </a:t>
            </a:r>
            <a:r>
              <a:rPr b="1" i="1" lang="en" sz="1600"/>
              <a:t>15/16</a:t>
            </a:r>
            <a:endParaRPr b="1" i="1" sz="1600"/>
          </a:p>
          <a:p>
            <a:pPr indent="-342900" lvl="0" marL="457200" rtl="0" algn="l">
              <a:spcBef>
                <a:spcPts val="1600"/>
              </a:spcBef>
              <a:spcAft>
                <a:spcPts val="0"/>
              </a:spcAft>
              <a:buSzPts val="1800"/>
              <a:buAutoNum type="alphaLcPeriod"/>
            </a:pPr>
            <a:r>
              <a:rPr lang="en"/>
              <a:t>1 ⅓ ♣ 2 ¼</a:t>
            </a:r>
            <a:endParaRPr/>
          </a:p>
          <a:p>
            <a:pPr indent="0" lvl="0" marL="457200" rtl="0" algn="l">
              <a:spcBef>
                <a:spcPts val="0"/>
              </a:spcBef>
              <a:spcAft>
                <a:spcPts val="0"/>
              </a:spcAft>
              <a:buNone/>
            </a:pPr>
            <a:r>
              <a:rPr i="1" lang="en" sz="1600"/>
              <a:t>1 ⅓ = 4/3. 2 ¼ = 9/4. (4/3) ♣ (9/4) = (4/3) x (4/9) = </a:t>
            </a:r>
            <a:r>
              <a:rPr b="1" i="1" lang="en" sz="1600"/>
              <a:t>16/27</a:t>
            </a:r>
            <a:endParaRPr b="1" i="1" sz="1600"/>
          </a:p>
          <a:p>
            <a:pPr indent="-342900" lvl="0" marL="457200" rtl="0" algn="l">
              <a:spcBef>
                <a:spcPts val="1600"/>
              </a:spcBef>
              <a:spcAft>
                <a:spcPts val="0"/>
              </a:spcAft>
              <a:buSzPts val="1800"/>
              <a:buAutoNum type="alphaLcPeriod"/>
            </a:pPr>
            <a:r>
              <a:rPr lang="en"/>
              <a:t>½ ♣ (⅓ ♣ ¼)</a:t>
            </a:r>
            <a:endParaRPr/>
          </a:p>
          <a:p>
            <a:pPr indent="0" lvl="0" marL="457200" rtl="0" algn="l">
              <a:spcBef>
                <a:spcPts val="0"/>
              </a:spcBef>
              <a:spcAft>
                <a:spcPts val="1600"/>
              </a:spcAft>
              <a:buNone/>
            </a:pPr>
            <a:r>
              <a:rPr i="1" lang="en" sz="1600"/>
              <a:t>1/2 ♣ [ (1/3) / (1/4) ] = 1/2 ♣ (1/3 x 4) = 1/2 ♣ 4/3 = 1/2 x 3/4 = </a:t>
            </a:r>
            <a:r>
              <a:rPr b="1" i="1" lang="en" sz="1600"/>
              <a:t>3/8</a:t>
            </a:r>
            <a:endParaRPr b="1"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 calcmode="lin" valueType="num">
                                      <p:cBhvr additive="base">
                                        <p:cTn dur="1000"/>
                                        <p:tgtEl>
                                          <p:spTgt spid="8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 calcmode="lin" valueType="num">
                                      <p:cBhvr additive="base">
                                        <p:cTn dur="1000"/>
                                        <p:tgtEl>
                                          <p:spTgt spid="8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 calcmode="lin" valueType="num">
                                      <p:cBhvr additive="base">
                                        <p:cTn dur="1000"/>
                                        <p:tgtEl>
                                          <p:spTgt spid="8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 calcmode="lin" valueType="num">
                                      <p:cBhvr additive="base">
                                        <p:cTn dur="1000"/>
                                        <p:tgtEl>
                                          <p:spTgt spid="8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4" st="4"/>
                                            </p:txEl>
                                          </p:spTgt>
                                        </p:tgtEl>
                                        <p:attrNameLst>
                                          <p:attrName>style.visibility</p:attrName>
                                        </p:attrNameLst>
                                      </p:cBhvr>
                                      <p:to>
                                        <p:strVal val="visible"/>
                                      </p:to>
                                    </p:set>
                                    <p:anim calcmode="lin" valueType="num">
                                      <p:cBhvr additive="base">
                                        <p:cTn dur="1000"/>
                                        <p:tgtEl>
                                          <p:spTgt spid="8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5" st="5"/>
                                            </p:txEl>
                                          </p:spTgt>
                                        </p:tgtEl>
                                        <p:attrNameLst>
                                          <p:attrName>style.visibility</p:attrName>
                                        </p:attrNameLst>
                                      </p:cBhvr>
                                      <p:to>
                                        <p:strVal val="visible"/>
                                      </p:to>
                                    </p:set>
                                    <p:anim calcmode="lin" valueType="num">
                                      <p:cBhvr additive="base">
                                        <p:cTn dur="1000"/>
                                        <p:tgtEl>
                                          <p:spTgt spid="8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6" st="6"/>
                                            </p:txEl>
                                          </p:spTgt>
                                        </p:tgtEl>
                                        <p:attrNameLst>
                                          <p:attrName>style.visibility</p:attrName>
                                        </p:attrNameLst>
                                      </p:cBhvr>
                                      <p:to>
                                        <p:strVal val="visible"/>
                                      </p:to>
                                    </p:set>
                                    <p:anim calcmode="lin" valueType="num">
                                      <p:cBhvr additive="base">
                                        <p:cTn dur="1000"/>
                                        <p:tgtEl>
                                          <p:spTgt spid="8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7" st="7"/>
                                            </p:txEl>
                                          </p:spTgt>
                                        </p:tgtEl>
                                        <p:attrNameLst>
                                          <p:attrName>style.visibility</p:attrName>
                                        </p:attrNameLst>
                                      </p:cBhvr>
                                      <p:to>
                                        <p:strVal val="visible"/>
                                      </p:to>
                                    </p:set>
                                    <p:anim calcmode="lin" valueType="num">
                                      <p:cBhvr additive="base">
                                        <p:cTn dur="1000"/>
                                        <p:tgtEl>
                                          <p:spTgt spid="8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6">
                                            <p:txEl>
                                              <p:pRg end="8" st="8"/>
                                            </p:txEl>
                                          </p:spTgt>
                                        </p:tgtEl>
                                        <p:attrNameLst>
                                          <p:attrName>style.visibility</p:attrName>
                                        </p:attrNameLst>
                                      </p:cBhvr>
                                      <p:to>
                                        <p:strVal val="visible"/>
                                      </p:to>
                                    </p:set>
                                    <p:anim calcmode="lin" valueType="num">
                                      <p:cBhvr additive="base">
                                        <p:cTn dur="1000"/>
                                        <p:tgtEl>
                                          <p:spTgt spid="8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 Fractions Quick Practice</a:t>
            </a:r>
            <a:endParaRPr/>
          </a:p>
        </p:txBody>
      </p:sp>
      <p:sp>
        <p:nvSpPr>
          <p:cNvPr id="92" name="Google Shape;92;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Orange thinks that a ♦ b should represent (a + b)/2. Help him evaluate the following:</a:t>
            </a:r>
            <a:endParaRPr/>
          </a:p>
          <a:p>
            <a:pPr indent="-342900" lvl="0" marL="457200" rtl="0" algn="l">
              <a:spcBef>
                <a:spcPts val="1600"/>
              </a:spcBef>
              <a:spcAft>
                <a:spcPts val="0"/>
              </a:spcAft>
              <a:buSzPts val="1800"/>
              <a:buAutoNum type="alphaLcPeriod"/>
            </a:pPr>
            <a:r>
              <a:rPr lang="en"/>
              <a:t>1 ♦ 3</a:t>
            </a:r>
            <a:endParaRPr/>
          </a:p>
          <a:p>
            <a:pPr indent="0" lvl="0" marL="457200" rtl="0" algn="l">
              <a:spcBef>
                <a:spcPts val="0"/>
              </a:spcBef>
              <a:spcAft>
                <a:spcPts val="0"/>
              </a:spcAft>
              <a:buNone/>
            </a:pPr>
            <a:r>
              <a:rPr i="1" lang="en" sz="1600"/>
              <a:t>a</a:t>
            </a:r>
            <a:r>
              <a:rPr i="1" lang="en" sz="1600"/>
              <a:t> = 1, b = 3. (1 + 3)/2 = 4/2 = </a:t>
            </a:r>
            <a:r>
              <a:rPr b="1" i="1" lang="en" sz="1600"/>
              <a:t>2</a:t>
            </a:r>
            <a:endParaRPr b="1" i="1" sz="1600"/>
          </a:p>
          <a:p>
            <a:pPr indent="-342900" lvl="0" marL="457200" rtl="0" algn="l">
              <a:spcBef>
                <a:spcPts val="1600"/>
              </a:spcBef>
              <a:spcAft>
                <a:spcPts val="0"/>
              </a:spcAft>
              <a:buSzPts val="1800"/>
              <a:buAutoNum type="alphaLcPeriod"/>
            </a:pPr>
            <a:r>
              <a:rPr lang="en"/>
              <a:t>2</a:t>
            </a:r>
            <a:r>
              <a:rPr lang="en"/>
              <a:t>/3 ♦ 1</a:t>
            </a:r>
            <a:r>
              <a:rPr lang="en"/>
              <a:t>/4</a:t>
            </a:r>
            <a:endParaRPr/>
          </a:p>
          <a:p>
            <a:pPr indent="0" lvl="0" marL="457200" rtl="0" algn="l">
              <a:spcBef>
                <a:spcPts val="0"/>
              </a:spcBef>
              <a:spcAft>
                <a:spcPts val="0"/>
              </a:spcAft>
              <a:buNone/>
            </a:pPr>
            <a:r>
              <a:rPr i="1" lang="en" sz="1600"/>
              <a:t>a = 2/3, b = 1/4. (2/3 + 1/4)/2 = (8/12 + 3/12)/2 = </a:t>
            </a:r>
            <a:r>
              <a:rPr b="1" i="1" lang="en" sz="1600"/>
              <a:t>11/24</a:t>
            </a:r>
            <a:endParaRPr b="1" i="1" sz="1600"/>
          </a:p>
          <a:p>
            <a:pPr indent="-342900" lvl="0" marL="457200" rtl="0" algn="l">
              <a:spcBef>
                <a:spcPts val="1600"/>
              </a:spcBef>
              <a:spcAft>
                <a:spcPts val="0"/>
              </a:spcAft>
              <a:buSzPts val="1800"/>
              <a:buAutoNum type="alphaLcPeriod"/>
            </a:pPr>
            <a:r>
              <a:rPr lang="en"/>
              <a:t>1/3</a:t>
            </a:r>
            <a:r>
              <a:rPr lang="en"/>
              <a:t> ♦ (</a:t>
            </a:r>
            <a:r>
              <a:rPr lang="en"/>
              <a:t>1/5</a:t>
            </a:r>
            <a:r>
              <a:rPr lang="en"/>
              <a:t> ♦ 1/7) </a:t>
            </a:r>
            <a:endParaRPr/>
          </a:p>
          <a:p>
            <a:pPr indent="0" lvl="0" marL="457200" rtl="0" algn="l">
              <a:spcBef>
                <a:spcPts val="0"/>
              </a:spcBef>
              <a:spcAft>
                <a:spcPts val="0"/>
              </a:spcAft>
              <a:buNone/>
            </a:pPr>
            <a:r>
              <a:rPr i="1" lang="en" sz="1600"/>
              <a:t>a</a:t>
            </a:r>
            <a:r>
              <a:rPr i="1" lang="en" sz="1600"/>
              <a:t> = </a:t>
            </a:r>
            <a:r>
              <a:rPr i="1" lang="en" sz="1600"/>
              <a:t>1/5</a:t>
            </a:r>
            <a:r>
              <a:rPr i="1" lang="en" sz="1600"/>
              <a:t>, b = 1/7. (</a:t>
            </a:r>
            <a:r>
              <a:rPr i="1" lang="en" sz="1600"/>
              <a:t>1/5</a:t>
            </a:r>
            <a:r>
              <a:rPr i="1" lang="en" sz="1600"/>
              <a:t> + 1/7)/2 = (7/35 + 5/35)/2 = (12/35)/2 = </a:t>
            </a:r>
            <a:r>
              <a:rPr i="1" lang="en" sz="1600"/>
              <a:t>6/35</a:t>
            </a:r>
            <a:endParaRPr i="1" sz="1600"/>
          </a:p>
          <a:p>
            <a:pPr indent="0" lvl="0" marL="457200" rtl="0" algn="l">
              <a:spcBef>
                <a:spcPts val="0"/>
              </a:spcBef>
              <a:spcAft>
                <a:spcPts val="0"/>
              </a:spcAft>
              <a:buNone/>
            </a:pPr>
            <a:r>
              <a:rPr i="1" lang="en" sz="1600"/>
              <a:t>a</a:t>
            </a:r>
            <a:r>
              <a:rPr i="1" lang="en" sz="1600"/>
              <a:t> = </a:t>
            </a:r>
            <a:r>
              <a:rPr i="1" lang="en" sz="1600"/>
              <a:t>1/3</a:t>
            </a:r>
            <a:r>
              <a:rPr i="1" lang="en" sz="1600"/>
              <a:t>, b = 6/35. (</a:t>
            </a:r>
            <a:r>
              <a:rPr i="1" lang="en" sz="1600"/>
              <a:t>1/3</a:t>
            </a:r>
            <a:r>
              <a:rPr i="1" lang="en" sz="1600"/>
              <a:t> + 6/35)/2 = (35/105 + 18/105)/2 = (53/105)/2 = </a:t>
            </a:r>
            <a:r>
              <a:rPr b="1" i="1" lang="en" sz="1600"/>
              <a:t>53/210</a:t>
            </a:r>
            <a:endParaRPr b="1"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 calcmode="lin" valueType="num">
                                      <p:cBhvr additive="base">
                                        <p:cTn dur="1000"/>
                                        <p:tgtEl>
                                          <p:spTgt spid="9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 calcmode="lin" valueType="num">
                                      <p:cBhvr additive="base">
                                        <p:cTn dur="1000"/>
                                        <p:tgtEl>
                                          <p:spTgt spid="9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 calcmode="lin" valueType="num">
                                      <p:cBhvr additive="base">
                                        <p:cTn dur="1000"/>
                                        <p:tgtEl>
                                          <p:spTgt spid="9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 calcmode="lin" valueType="num">
                                      <p:cBhvr additive="base">
                                        <p:cTn dur="1000"/>
                                        <p:tgtEl>
                                          <p:spTgt spid="9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 calcmode="lin" valueType="num">
                                      <p:cBhvr additive="base">
                                        <p:cTn dur="1000"/>
                                        <p:tgtEl>
                                          <p:spTgt spid="9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anim calcmode="lin" valueType="num">
                                      <p:cBhvr additive="base">
                                        <p:cTn dur="1000"/>
                                        <p:tgtEl>
                                          <p:spTgt spid="9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anim calcmode="lin" valueType="num">
                                      <p:cBhvr additive="base">
                                        <p:cTn dur="1000"/>
                                        <p:tgtEl>
                                          <p:spTgt spid="92">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anim calcmode="lin" valueType="num">
                                      <p:cBhvr additive="base">
                                        <p:cTn dur="1000"/>
                                        <p:tgtEl>
                                          <p:spTgt spid="92">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Warm Up</a:t>
            </a:r>
            <a:endParaRPr/>
          </a:p>
        </p:txBody>
      </p:sp>
      <p:sp>
        <p:nvSpPr>
          <p:cNvPr id="98" name="Google Shape;98;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Evaluate the following fraction:</a:t>
            </a:r>
            <a:endParaRPr/>
          </a:p>
          <a:p>
            <a:pPr indent="0" lvl="0" marL="0" rtl="0" algn="l">
              <a:spcBef>
                <a:spcPts val="1600"/>
              </a:spcBef>
              <a:spcAft>
                <a:spcPts val="1600"/>
              </a:spcAft>
              <a:buNone/>
            </a:pPr>
            <a:r>
              <a:t/>
            </a:r>
            <a:endParaRPr/>
          </a:p>
        </p:txBody>
      </p:sp>
      <p:pic>
        <p:nvPicPr>
          <p:cNvPr id="99" name="Google Shape;99;p18"/>
          <p:cNvPicPr preferRelativeResize="0"/>
          <p:nvPr/>
        </p:nvPicPr>
        <p:blipFill rotWithShape="1">
          <a:blip r:embed="rId3">
            <a:alphaModFix/>
          </a:blip>
          <a:srcRect b="0" l="0" r="72243" t="0"/>
          <a:stretch/>
        </p:blipFill>
        <p:spPr>
          <a:xfrm>
            <a:off x="3581400" y="1891125"/>
            <a:ext cx="1793026" cy="232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Layered Fractions</a:t>
            </a:r>
            <a:endParaRPr/>
          </a:p>
        </p:txBody>
      </p:sp>
      <p:sp>
        <p:nvSpPr>
          <p:cNvPr id="105" name="Google Shape;105;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go step by step:</a:t>
            </a:r>
            <a:endParaRPr/>
          </a:p>
        </p:txBody>
      </p:sp>
      <p:pic>
        <p:nvPicPr>
          <p:cNvPr id="106" name="Google Shape;106;p19"/>
          <p:cNvPicPr preferRelativeResize="0"/>
          <p:nvPr/>
        </p:nvPicPr>
        <p:blipFill>
          <a:blip r:embed="rId3">
            <a:alphaModFix/>
          </a:blip>
          <a:stretch>
            <a:fillRect/>
          </a:stretch>
        </p:blipFill>
        <p:spPr>
          <a:xfrm>
            <a:off x="838200" y="2009224"/>
            <a:ext cx="7188875" cy="2591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Layered Fraction Continued</a:t>
            </a:r>
            <a:endParaRPr/>
          </a:p>
        </p:txBody>
      </p:sp>
      <p:sp>
        <p:nvSpPr>
          <p:cNvPr id="112" name="Google Shape;112;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can continue simplifying in the same process as before.</a:t>
            </a:r>
            <a:endParaRPr/>
          </a:p>
        </p:txBody>
      </p:sp>
      <p:pic>
        <p:nvPicPr>
          <p:cNvPr id="113" name="Google Shape;113;p20"/>
          <p:cNvPicPr preferRelativeResize="0"/>
          <p:nvPr/>
        </p:nvPicPr>
        <p:blipFill>
          <a:blip r:embed="rId3">
            <a:alphaModFix/>
          </a:blip>
          <a:stretch>
            <a:fillRect/>
          </a:stretch>
        </p:blipFill>
        <p:spPr>
          <a:xfrm>
            <a:off x="2057400" y="1967874"/>
            <a:ext cx="4869500" cy="240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Layered Fractions</a:t>
            </a:r>
            <a:endParaRPr/>
          </a:p>
        </p:txBody>
      </p:sp>
      <p:sp>
        <p:nvSpPr>
          <p:cNvPr id="119" name="Google Shape;119;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Simplify the following fraction.</a:t>
            </a:r>
            <a:endParaRPr/>
          </a:p>
          <a:p>
            <a:pPr indent="0" lvl="0" marL="0" rtl="0" algn="l">
              <a:spcBef>
                <a:spcPts val="1600"/>
              </a:spcBef>
              <a:spcAft>
                <a:spcPts val="1600"/>
              </a:spcAft>
              <a:buNone/>
            </a:pPr>
            <a:r>
              <a:t/>
            </a:r>
            <a:endParaRPr/>
          </a:p>
        </p:txBody>
      </p:sp>
      <p:pic>
        <p:nvPicPr>
          <p:cNvPr id="120" name="Google Shape;120;p21"/>
          <p:cNvPicPr preferRelativeResize="0"/>
          <p:nvPr/>
        </p:nvPicPr>
        <p:blipFill rotWithShape="1">
          <a:blip r:embed="rId3">
            <a:alphaModFix/>
          </a:blip>
          <a:srcRect b="0" l="0" r="72158" t="0"/>
          <a:stretch/>
        </p:blipFill>
        <p:spPr>
          <a:xfrm>
            <a:off x="3840138" y="2049213"/>
            <a:ext cx="1463726" cy="1736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