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PT Sans Narrow"/>
      <p:regular r:id="rId33"/>
      <p:bold r:id="rId34"/>
    </p:embeddedFont>
    <p:embeddedFont>
      <p:font typeface="Open Sans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PTSansNarrow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OpenSans-regular.fntdata"/><Relationship Id="rId12" Type="http://schemas.openxmlformats.org/officeDocument/2006/relationships/slide" Target="slides/slide7.xml"/><Relationship Id="rId34" Type="http://schemas.openxmlformats.org/officeDocument/2006/relationships/font" Target="fonts/PTSansNarrow-bold.fntdata"/><Relationship Id="rId15" Type="http://schemas.openxmlformats.org/officeDocument/2006/relationships/slide" Target="slides/slide10.xml"/><Relationship Id="rId37" Type="http://schemas.openxmlformats.org/officeDocument/2006/relationships/font" Target="fonts/OpenSans-italic.fntdata"/><Relationship Id="rId14" Type="http://schemas.openxmlformats.org/officeDocument/2006/relationships/slide" Target="slides/slide9.xml"/><Relationship Id="rId36" Type="http://schemas.openxmlformats.org/officeDocument/2006/relationships/font" Target="fonts/OpenSans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OpenSans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ec2c15b97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8ec2c15b97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ec2c15b97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ec2c15b97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ec2c15b97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8ec2c15b97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ec2c15b9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8ec2c15b9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ec2c15b9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8ec2c15b9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8ec2c15b97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8ec2c15b97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8ec2c15b97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8ec2c15b97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8ec2c15b97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8ec2c15b97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8ec2c15b97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8ec2c15b97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8ec2c15b97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8ec2c15b97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e6ca62d09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e6ca62d0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8ec2c15b97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8ec2c15b97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ec2c15b97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8ec2c15b97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ec2c15b9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ec2c15b9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8ec2c15b97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8ec2c15b97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8ee0ce4924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8ee0ce4924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8cc6f1b9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8cc6f1b9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8ee0ce492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8ee0ce492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8e6ca62d0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8e6ca62d0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e6ca62d09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e6ca62d09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e6ca62d0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e6ca62d0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ec2c15b97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8ec2c15b97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ec2c15b97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ec2c15b97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ec2c15b9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ec2c15b9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ec2c15b97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8ec2c15b97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8ec2c15b9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8ec2c15b9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gif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gif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Day 5: Fractions 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 31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Multiplying Fractions by 1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we multiply a number by 1, we get the same result. The same thing happens when we multiply a fraction by 1.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Multiply </a:t>
            </a:r>
            <a:r>
              <a:rPr lang="en"/>
              <a:t>3/4</a:t>
            </a:r>
            <a:r>
              <a:rPr lang="en"/>
              <a:t> x 3/3.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3/4</a:t>
            </a:r>
            <a:r>
              <a:rPr i="1" lang="en" sz="1600"/>
              <a:t> x 3/3 = (3 x 3) / (4 x 3) = </a:t>
            </a:r>
            <a:r>
              <a:rPr b="1" i="1" lang="en" sz="1600"/>
              <a:t>9/12</a:t>
            </a:r>
            <a:r>
              <a:rPr i="1" lang="en" sz="1600"/>
              <a:t>. Notice this fraction is still the same as </a:t>
            </a:r>
            <a:r>
              <a:rPr i="1" lang="en" sz="1600"/>
              <a:t>3/4</a:t>
            </a:r>
            <a:r>
              <a:rPr i="1" lang="en" sz="1600"/>
              <a:t>.</a:t>
            </a:r>
            <a:endParaRPr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Multiply </a:t>
            </a:r>
            <a:r>
              <a:rPr lang="en"/>
              <a:t>4/5</a:t>
            </a:r>
            <a:r>
              <a:rPr lang="en"/>
              <a:t> x 2/2.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4/5</a:t>
            </a:r>
            <a:r>
              <a:rPr i="1" lang="en" sz="1600"/>
              <a:t> x 2/2 = (4 x 2) / (5 x 2) = </a:t>
            </a:r>
            <a:r>
              <a:rPr b="1" i="1" lang="en" sz="1600"/>
              <a:t>8/10</a:t>
            </a:r>
            <a:r>
              <a:rPr i="1" lang="en" sz="1600"/>
              <a:t>. Is this the same value as </a:t>
            </a:r>
            <a:r>
              <a:rPr i="1" lang="en" sz="1600"/>
              <a:t>4/5?</a:t>
            </a:r>
            <a:endParaRPr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Multiply 6/9 x (⅓)/(⅓)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/>
              <a:t>6/9 x (⅓) / (⅓) = (6 x ⅓) / (9 x ⅓) = (6÷3)/(9÷3) = </a:t>
            </a:r>
            <a:r>
              <a:rPr b="1" i="1" lang="en" sz="1600"/>
              <a:t>2/3</a:t>
            </a:r>
            <a:r>
              <a:rPr b="1" i="1" lang="en" sz="1600"/>
              <a:t> </a:t>
            </a:r>
            <a:endParaRPr b="1" i="1"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Equivalent Fractions</a:t>
            </a:r>
            <a:endParaRPr/>
          </a:p>
        </p:txBody>
      </p:sp>
      <p:sp>
        <p:nvSpPr>
          <p:cNvPr id="154" name="Google Shape;154;p2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the fractions 1/2, 2/4, 3/6, and 4/8 different?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Nope! They all represent 1/2. Let’s see this in diagram form:</a:t>
            </a:r>
            <a:endParaRPr/>
          </a:p>
        </p:txBody>
      </p:sp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7800" y="2443825"/>
            <a:ext cx="6383701" cy="152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Simplifying Fractions</a:t>
            </a:r>
            <a:endParaRPr/>
          </a:p>
        </p:txBody>
      </p: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311700" y="1266325"/>
            <a:ext cx="8520600" cy="36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if we want to simplify a fraction? We can divide the numerator and denominator by the GCF.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simplify: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4/8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GCF is 4. 4 ÷ 4 = 1, and 8 ÷ 4 = 2. 4/8 = </a:t>
            </a:r>
            <a:r>
              <a:rPr b="1" i="1" lang="en" sz="1500"/>
              <a:t>1/2</a:t>
            </a:r>
            <a:endParaRPr b="1"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5/15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GCF is 5. 5 ÷ 5 = 1, and 15 ÷ 5 = 3. 5/15 = </a:t>
            </a:r>
            <a:r>
              <a:rPr b="1" i="1" lang="en" sz="1500"/>
              <a:t>1/3</a:t>
            </a:r>
            <a:endParaRPr b="1"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10/26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500"/>
              <a:t>The GCF is 2. 10 ÷ 2 = 5, and 26 ÷ 2 = 13. 10/26 = </a:t>
            </a:r>
            <a:r>
              <a:rPr b="1" i="1" lang="en" sz="1500"/>
              <a:t>5/13</a:t>
            </a:r>
            <a:endParaRPr b="1" i="1"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Fractions</a:t>
            </a:r>
            <a:endParaRPr/>
          </a:p>
        </p:txBody>
      </p:sp>
      <p:sp>
        <p:nvSpPr>
          <p:cNvPr id="167" name="Google Shape;167;p2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add fractions, we first need to make sure they have a common denominator.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add ⅕ + ⅖: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will add the numbers in the numerator together, and leave the denominator unchanged. This gives us the fraction ⅗. Let’s see a visual representation. </a:t>
            </a:r>
            <a:endParaRPr/>
          </a:p>
        </p:txBody>
      </p:sp>
      <p:pic>
        <p:nvPicPr>
          <p:cNvPr id="168" name="Google Shape;16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5600" y="3493717"/>
            <a:ext cx="3643723" cy="1226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Fractions Practice</a:t>
            </a:r>
            <a:endParaRPr/>
          </a:p>
        </p:txBody>
      </p:sp>
      <p:sp>
        <p:nvSpPr>
          <p:cNvPr id="174" name="Google Shape;174;p2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add the following fractions: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2/8 + </a:t>
            </a:r>
            <a:r>
              <a:rPr lang="en"/>
              <a:t>3/8</a:t>
            </a:r>
            <a:r>
              <a:rPr lang="en"/>
              <a:t> =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2 + 3 = 5.  </a:t>
            </a:r>
            <a:r>
              <a:rPr b="1" i="1" lang="en"/>
              <a:t>5/8</a:t>
            </a:r>
            <a:endParaRPr b="1" i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3/7 + 3/7 =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3 + 3 = 6.  </a:t>
            </a:r>
            <a:r>
              <a:rPr b="1" i="1" lang="en"/>
              <a:t>6/7</a:t>
            </a:r>
            <a:endParaRPr b="1" i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3/10 + 4/10 = </a:t>
            </a:r>
            <a:endParaRPr i="1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/>
              <a:t>3 + 4 = 7.  </a:t>
            </a:r>
            <a:r>
              <a:rPr b="1" i="1" lang="en"/>
              <a:t>7/10</a:t>
            </a:r>
            <a:endParaRPr b="1" i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Fractions of Different Denominators</a:t>
            </a:r>
            <a:endParaRPr/>
          </a:p>
        </p:txBody>
      </p:sp>
      <p:sp>
        <p:nvSpPr>
          <p:cNvPr id="180" name="Google Shape;180;p2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two fractions don’t have the same denominator? We need to find a number to serve as the new denominator.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multiply our fractions by 1 to get a new denominator.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add </a:t>
            </a:r>
            <a:r>
              <a:rPr lang="en"/>
              <a:t>2/5</a:t>
            </a:r>
            <a:r>
              <a:rPr lang="en"/>
              <a:t> and </a:t>
            </a:r>
            <a:r>
              <a:rPr lang="en"/>
              <a:t>1/3</a:t>
            </a:r>
            <a:r>
              <a:rPr lang="en"/>
              <a:t>. These have a different denominator, but we can find a common one.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find a common denominator.</a:t>
            </a:r>
            <a:endParaRPr/>
          </a:p>
        </p:txBody>
      </p:sp>
      <p:sp>
        <p:nvSpPr>
          <p:cNvPr id="186" name="Google Shape;186;p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multiply </a:t>
            </a:r>
            <a:r>
              <a:rPr lang="en"/>
              <a:t>2/5</a:t>
            </a:r>
            <a:r>
              <a:rPr lang="en"/>
              <a:t> x 3/3.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(2 x 3) / (5 x 3) = 6 / 15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multiply </a:t>
            </a:r>
            <a:r>
              <a:rPr lang="en"/>
              <a:t>1/3</a:t>
            </a:r>
            <a:r>
              <a:rPr lang="en"/>
              <a:t> x 5/5.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(1 x 5) / (3 x 5) = 5 / 15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Now, our two numbers have the same denominator. We can add them together.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6/15 +5/15 = (6 + 5) / 15 = 11/15.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500"/>
              <a:t>(Can we simplify 11/15 further?)</a:t>
            </a:r>
            <a:endParaRPr i="1"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LCM and denominators</a:t>
            </a:r>
            <a:endParaRPr/>
          </a:p>
        </p:txBody>
      </p:sp>
      <p:sp>
        <p:nvSpPr>
          <p:cNvPr id="192" name="Google Shape;192;p29"/>
          <p:cNvSpPr txBox="1"/>
          <p:nvPr>
            <p:ph idx="1" type="body"/>
          </p:nvPr>
        </p:nvSpPr>
        <p:spPr>
          <a:xfrm>
            <a:off x="311700" y="1266325"/>
            <a:ext cx="8520600" cy="36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try to find some common denominators: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1/4 and </a:t>
            </a:r>
            <a:r>
              <a:rPr lang="en"/>
              <a:t>2/5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500"/>
              <a:t>4 x 5 = 20. Do you notice the relation between 20, 4, and 5? Yep! 20 is the LCM of 4 and 5.</a:t>
            </a:r>
            <a:endParaRPr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2/3</a:t>
            </a:r>
            <a:r>
              <a:rPr lang="en"/>
              <a:t> and 4/7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3 x 7 = 21. </a:t>
            </a:r>
            <a:r>
              <a:rPr i="1" lang="en" sz="1500"/>
              <a:t>Do you notice the relation between 21, 3, and 7? Yes, 21 is the LCM of 3 and 7.</a:t>
            </a:r>
            <a:endParaRPr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1/6</a:t>
            </a:r>
            <a:r>
              <a:rPr lang="en"/>
              <a:t> and </a:t>
            </a:r>
            <a:r>
              <a:rPr lang="en"/>
              <a:t>3/7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6 x 7 = 42. </a:t>
            </a:r>
            <a:r>
              <a:rPr i="1" lang="en" sz="1500"/>
              <a:t>Do you notice the relation between 42, 6, and 7? Yep! 42 is the LCM of 6 and 7.</a:t>
            </a:r>
            <a:endParaRPr i="1" sz="15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Fractions</a:t>
            </a:r>
            <a:endParaRPr/>
          </a:p>
        </p:txBody>
      </p:sp>
      <p:sp>
        <p:nvSpPr>
          <p:cNvPr id="198" name="Google Shape;198;p30"/>
          <p:cNvSpPr txBox="1"/>
          <p:nvPr>
            <p:ph idx="1" type="body"/>
          </p:nvPr>
        </p:nvSpPr>
        <p:spPr>
          <a:xfrm>
            <a:off x="311700" y="1266325"/>
            <a:ext cx="8520600" cy="36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these fractions a common denominator then add them together!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1/6</a:t>
            </a:r>
            <a:r>
              <a:rPr lang="en"/>
              <a:t> + 1/7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LCM of 6 and 7 is 42. 7/7 x (</a:t>
            </a:r>
            <a:r>
              <a:rPr i="1" lang="en" sz="1500"/>
              <a:t>1/6</a:t>
            </a:r>
            <a:r>
              <a:rPr i="1" lang="en" sz="1500"/>
              <a:t>) = 7/42. 6/6 x (1/7) = 6/42</a:t>
            </a:r>
            <a:endParaRPr i="1"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7/42 + 6/42 = </a:t>
            </a:r>
            <a:r>
              <a:rPr b="1" i="1" lang="en" sz="1500"/>
              <a:t>13/42 </a:t>
            </a:r>
            <a:endParaRPr b="1"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2/3</a:t>
            </a:r>
            <a:r>
              <a:rPr lang="en"/>
              <a:t> + </a:t>
            </a:r>
            <a:r>
              <a:rPr lang="en"/>
              <a:t>2/5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LCM of 3 and 5 is 15. 5/5 x (2/3) = 10/15. 3/3 x 2/5 = 6/15</a:t>
            </a:r>
            <a:endParaRPr i="1"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10/15 + 6/15 = (10 + 6) / 15 = </a:t>
            </a:r>
            <a:r>
              <a:rPr b="1" i="1" lang="en" sz="1500"/>
              <a:t>16/15 </a:t>
            </a:r>
            <a:r>
              <a:rPr i="1" lang="en" sz="1500"/>
              <a:t>(can you divide this into a mixed fraction?)</a:t>
            </a:r>
            <a:endParaRPr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3/8</a:t>
            </a:r>
            <a:r>
              <a:rPr lang="en"/>
              <a:t> +3/10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LCM of 8 and 10 is 40. 5/5 x (</a:t>
            </a:r>
            <a:r>
              <a:rPr i="1" lang="en" sz="1500"/>
              <a:t>3/8</a:t>
            </a:r>
            <a:r>
              <a:rPr i="1" lang="en" sz="1500"/>
              <a:t>) = 15/40. 4/4 x (3/10) = 12/40</a:t>
            </a:r>
            <a:endParaRPr i="1" sz="1500"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500"/>
              <a:t>15/40 + 12/40 = (15 + 12) / 40 = </a:t>
            </a:r>
            <a:r>
              <a:rPr b="1" i="1" lang="en" sz="1500"/>
              <a:t>27/40</a:t>
            </a:r>
            <a:endParaRPr b="1" i="1"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Multiplying Fractions - Review</a:t>
            </a:r>
            <a:endParaRPr/>
          </a:p>
        </p:txBody>
      </p:sp>
      <p:sp>
        <p:nvSpPr>
          <p:cNvPr id="204" name="Google Shape;204;p3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we multiply 2 fractions, we will multiply the two numerators and the two denominators together. Let’s try a few together: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2/3</a:t>
            </a:r>
            <a:r>
              <a:rPr lang="en"/>
              <a:t> x </a:t>
            </a:r>
            <a:r>
              <a:rPr lang="en"/>
              <a:t>4/5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= (2 x 4) / (3 x 5) = </a:t>
            </a:r>
            <a:r>
              <a:rPr b="1" i="1" lang="en" sz="1600"/>
              <a:t>8/15</a:t>
            </a:r>
            <a:endParaRPr b="1"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3/4</a:t>
            </a:r>
            <a:r>
              <a:rPr lang="en"/>
              <a:t> x </a:t>
            </a:r>
            <a:r>
              <a:rPr lang="en"/>
              <a:t>5/6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600"/>
              <a:t>= (3 x 5) / (4 x 6) = </a:t>
            </a:r>
            <a:r>
              <a:rPr b="1" i="1" lang="en" sz="1600"/>
              <a:t>15/24 </a:t>
            </a:r>
            <a:r>
              <a:rPr i="1" lang="en" sz="1600"/>
              <a:t>(or 5/8)</a:t>
            </a:r>
            <a:endParaRPr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1/2</a:t>
            </a:r>
            <a:r>
              <a:rPr lang="en"/>
              <a:t> x </a:t>
            </a:r>
            <a:r>
              <a:rPr lang="en"/>
              <a:t>3/8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/>
              <a:t>= (1 x 3) / (2 x 8) = </a:t>
            </a:r>
            <a:r>
              <a:rPr b="1" i="1" lang="en" sz="1600"/>
              <a:t>3/16</a:t>
            </a:r>
            <a:endParaRPr b="1" i="1"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Teaser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87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Can you fill out this diagram with each of the numbers 1 - 6 so that the sum of each side is 10?</a:t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4633225" y="2156050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5319025" y="2991688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6004850" y="3979725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4633225" y="3979725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3947425" y="2991688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3185375" y="3979725"/>
            <a:ext cx="457500" cy="420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0" name="Google Shape;80;p14"/>
          <p:cNvCxnSpPr>
            <a:stCxn id="78" idx="7"/>
            <a:endCxn id="74" idx="3"/>
          </p:cNvCxnSpPr>
          <p:nvPr/>
        </p:nvCxnSpPr>
        <p:spPr>
          <a:xfrm flipH="1" rot="10800000">
            <a:off x="4337926" y="2515427"/>
            <a:ext cx="362400" cy="53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4"/>
          <p:cNvCxnSpPr>
            <a:stCxn id="79" idx="7"/>
            <a:endCxn id="78" idx="3"/>
          </p:cNvCxnSpPr>
          <p:nvPr/>
        </p:nvCxnSpPr>
        <p:spPr>
          <a:xfrm flipH="1" rot="10800000">
            <a:off x="3575876" y="3351064"/>
            <a:ext cx="438600" cy="69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4"/>
          <p:cNvCxnSpPr>
            <a:stCxn id="79" idx="6"/>
            <a:endCxn id="77" idx="2"/>
          </p:cNvCxnSpPr>
          <p:nvPr/>
        </p:nvCxnSpPr>
        <p:spPr>
          <a:xfrm>
            <a:off x="3642875" y="4190175"/>
            <a:ext cx="990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4"/>
          <p:cNvCxnSpPr>
            <a:stCxn id="77" idx="6"/>
            <a:endCxn id="76" idx="2"/>
          </p:cNvCxnSpPr>
          <p:nvPr/>
        </p:nvCxnSpPr>
        <p:spPr>
          <a:xfrm>
            <a:off x="5090725" y="4190175"/>
            <a:ext cx="914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4"/>
          <p:cNvCxnSpPr>
            <a:stCxn id="74" idx="5"/>
            <a:endCxn id="75" idx="1"/>
          </p:cNvCxnSpPr>
          <p:nvPr/>
        </p:nvCxnSpPr>
        <p:spPr>
          <a:xfrm>
            <a:off x="5023726" y="2515311"/>
            <a:ext cx="362400" cy="53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4"/>
          <p:cNvCxnSpPr>
            <a:stCxn id="75" idx="5"/>
            <a:endCxn id="76" idx="1"/>
          </p:cNvCxnSpPr>
          <p:nvPr/>
        </p:nvCxnSpPr>
        <p:spPr>
          <a:xfrm>
            <a:off x="5709526" y="3350948"/>
            <a:ext cx="362400" cy="69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Peach Cat And Goma Cat Playful GIF - PeachCatAndGomaCat Playful  RollingAround - Discover &amp; Share GIFs" id="86" name="Google Shape;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3625" y="3796175"/>
            <a:ext cx="1207600" cy="120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Fraction Reciprocals</a:t>
            </a:r>
            <a:endParaRPr/>
          </a:p>
        </p:txBody>
      </p:sp>
      <p:sp>
        <p:nvSpPr>
          <p:cNvPr id="210" name="Google Shape;210;p3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find a reciprocal, we will flip a fraction’s numerator and denominator. Let’s find a few reciprocals: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2/3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We switch the numerator, 2, with the denominator, 3, to get </a:t>
            </a:r>
            <a:r>
              <a:rPr b="1" i="1" lang="en" sz="1500"/>
              <a:t>3/2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7/6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/>
              <a:t>We switch the numerator 7 with denominator 6 and  get </a:t>
            </a:r>
            <a:r>
              <a:rPr b="1" i="1" lang="en" sz="1600"/>
              <a:t>6/7</a:t>
            </a:r>
            <a:endParaRPr b="1"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5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600"/>
              <a:t>Let’s switch the numerator 5 with denominator 1 and get </a:t>
            </a:r>
            <a:r>
              <a:rPr b="1" i="1" lang="en" sz="1600"/>
              <a:t>1/5</a:t>
            </a:r>
            <a:endParaRPr b="1" i="1"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Dividing </a:t>
            </a:r>
            <a:endParaRPr/>
          </a:p>
        </p:txBody>
      </p:sp>
      <p:sp>
        <p:nvSpPr>
          <p:cNvPr id="216" name="Google Shape;216;p3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we divide a number, we are basically multiplying by a reciprocal.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6 ÷ 3. We know this is basically asking the same as 6 x </a:t>
            </a:r>
            <a:r>
              <a:rPr lang="en"/>
              <a:t>1/3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So, in order to divide a number, we will simply multiply by the reciprocal.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divide 8 ÷ 4.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8 ÷ 4 = 8 x 1/4 = 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rtoon Cheer GIF - Cartoon Cheer - Discover &amp; Share GIFs" id="221" name="Google Shape;22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46300" y="246605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3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Daily Review - Simplifying</a:t>
            </a:r>
            <a:endParaRPr/>
          </a:p>
        </p:txBody>
      </p:sp>
      <p:sp>
        <p:nvSpPr>
          <p:cNvPr id="223" name="Google Shape;223;p3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Simplify these fractions: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5/10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/>
              <a:t>5 and 10 have the factor 5 in common. We can divide the numerator and denominator by 5 to get </a:t>
            </a:r>
            <a:r>
              <a:rPr b="1" i="1" lang="en" sz="1600"/>
              <a:t>1/2</a:t>
            </a:r>
            <a:r>
              <a:rPr b="1" i="1" lang="en" sz="1600"/>
              <a:t> </a:t>
            </a:r>
            <a:endParaRPr b="1"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7/21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/>
              <a:t>The GCF is 7. 7 ÷ 7 = 1, and 21 ÷ 7 = 3. 7/21 = </a:t>
            </a:r>
            <a:r>
              <a:rPr b="1" i="1" lang="en" sz="1600"/>
              <a:t>1/3</a:t>
            </a:r>
            <a:endParaRPr b="1"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8/36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600"/>
              <a:t>The GCF is 4.  8 ÷ 4 = 2, and 36 ÷ 4 = 9. 8/36 = </a:t>
            </a:r>
            <a:r>
              <a:rPr b="1" i="1" lang="en" sz="1600"/>
              <a:t>2/9</a:t>
            </a:r>
            <a:endParaRPr b="1" i="1"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Daily Review - Adding</a:t>
            </a:r>
            <a:endParaRPr/>
          </a:p>
        </p:txBody>
      </p:sp>
      <p:sp>
        <p:nvSpPr>
          <p:cNvPr id="229" name="Google Shape;229;p3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the following fractions. (Simplify your answers)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3/7 + 2/7 =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(3 + 2) / 7 = </a:t>
            </a:r>
            <a:r>
              <a:rPr b="1" lang="en"/>
              <a:t>5/7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1/9</a:t>
            </a:r>
            <a:r>
              <a:rPr lang="en"/>
              <a:t> + 4/9 =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(1 + 4) / 9 = </a:t>
            </a:r>
            <a:r>
              <a:rPr b="1" lang="en"/>
              <a:t>5/9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2/11 + 7/11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(2 + 7) / 11 = </a:t>
            </a:r>
            <a:r>
              <a:rPr b="1" lang="en"/>
              <a:t>9/11</a:t>
            </a:r>
            <a:endParaRPr b="1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Cartoon Cheer GIF - Cartoon Cheer - Discover &amp; Share GIFs" id="230" name="Google Shape;23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46300" y="2466050"/>
            <a:ext cx="2286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Daily Review </a:t>
            </a:r>
            <a:endParaRPr/>
          </a:p>
        </p:txBody>
      </p:sp>
      <p:sp>
        <p:nvSpPr>
          <p:cNvPr id="236" name="Google Shape;236;p36"/>
          <p:cNvSpPr txBox="1"/>
          <p:nvPr>
            <p:ph idx="1" type="body"/>
          </p:nvPr>
        </p:nvSpPr>
        <p:spPr>
          <a:xfrm>
            <a:off x="311700" y="1105575"/>
            <a:ext cx="8644800" cy="38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the following fraction (</a:t>
            </a:r>
            <a:r>
              <a:rPr lang="en"/>
              <a:t>Simplify your answers)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1/3 + 1/5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LCM between 3 and 5 is 15, so that is our common denominator. Let’s multiply 1/3 x 5/5 =</a:t>
            </a:r>
            <a:endParaRPr i="1"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5/15. 1/5 x 3/3 = 3/15. (5 + 3) / 15 = </a:t>
            </a:r>
            <a:r>
              <a:rPr b="1" i="1" lang="en" sz="1500"/>
              <a:t>8/15</a:t>
            </a:r>
            <a:r>
              <a:rPr i="1" lang="en" sz="1500"/>
              <a:t>.</a:t>
            </a:r>
            <a:endParaRPr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3/7 + 1/4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The LCM between 7 and 4 is 28, so that is our common denominator. Let’s multiply 3/7 x 4/4 = </a:t>
            </a:r>
            <a:endParaRPr i="1"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12/28. 1/4  x 7/7 = 7/28. (12+7) / 28 = </a:t>
            </a:r>
            <a:r>
              <a:rPr b="1" i="1" lang="en" sz="1500"/>
              <a:t>19/28</a:t>
            </a:r>
            <a:r>
              <a:rPr i="1" lang="en" sz="1500"/>
              <a:t> . </a:t>
            </a:r>
            <a:endParaRPr i="1"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5/12 + 2/3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1500"/>
              <a:t>The LCM between 12 and 3 is 12, so that is our common denominator. Let’s multiply 2/3 x 4/4 = </a:t>
            </a:r>
            <a:endParaRPr i="1"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8/12. (5+8)/ 12 = </a:t>
            </a:r>
            <a:r>
              <a:rPr b="1" i="1" lang="en" sz="1500"/>
              <a:t>13/12 . </a:t>
            </a:r>
            <a:endParaRPr b="1" i="1"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Kate’s brain teasers time! What does it say?</a:t>
            </a:r>
            <a:endParaRPr/>
          </a:p>
        </p:txBody>
      </p:sp>
      <p:sp>
        <p:nvSpPr>
          <p:cNvPr id="242" name="Google Shape;242;p37"/>
          <p:cNvSpPr txBox="1"/>
          <p:nvPr/>
        </p:nvSpPr>
        <p:spPr>
          <a:xfrm>
            <a:off x="884050" y="1223375"/>
            <a:ext cx="19644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Puzzle 1: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3" name="Google Shape;243;p37"/>
          <p:cNvSpPr txBox="1"/>
          <p:nvPr/>
        </p:nvSpPr>
        <p:spPr>
          <a:xfrm>
            <a:off x="4893475" y="1223375"/>
            <a:ext cx="20181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Puzzle 2: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44" name="Google Shape;24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938825"/>
            <a:ext cx="3761503" cy="2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11506" y="2059783"/>
            <a:ext cx="2787983" cy="17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Bonus Kate’s puzzle… Can you get it?</a:t>
            </a:r>
            <a:endParaRPr/>
          </a:p>
        </p:txBody>
      </p:sp>
      <p:pic>
        <p:nvPicPr>
          <p:cNvPr id="251" name="Google Shape;251;p38"/>
          <p:cNvPicPr preferRelativeResize="0"/>
          <p:nvPr/>
        </p:nvPicPr>
        <p:blipFill rotWithShape="1">
          <a:blip r:embed="rId3">
            <a:alphaModFix/>
          </a:blip>
          <a:srcRect b="1874" l="0" r="0" t="0"/>
          <a:stretch/>
        </p:blipFill>
        <p:spPr>
          <a:xfrm>
            <a:off x="2438400" y="1643075"/>
            <a:ext cx="3924475" cy="2656875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38"/>
          <p:cNvSpPr txBox="1"/>
          <p:nvPr/>
        </p:nvSpPr>
        <p:spPr>
          <a:xfrm>
            <a:off x="517925" y="1152425"/>
            <a:ext cx="18663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Bonus Puzzle: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 Up</a:t>
            </a:r>
            <a:endParaRPr/>
          </a:p>
        </p:txBody>
      </p:sp>
      <p:sp>
        <p:nvSpPr>
          <p:cNvPr id="258" name="Google Shape;258;p3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In this puzzle, each letter represents one number. Can you figure out what each letter represents?</a:t>
            </a:r>
            <a:endParaRPr sz="1600"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H E</a:t>
            </a:r>
            <a:endParaRPr sz="16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H E</a:t>
            </a:r>
            <a:endParaRPr sz="16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H E</a:t>
            </a:r>
            <a:endParaRPr sz="1600"/>
          </a:p>
          <a:p>
            <a:pPr indent="-3302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+"/>
            </a:pPr>
            <a:r>
              <a:rPr lang="en" sz="1600"/>
              <a:t>H E       </a:t>
            </a:r>
            <a:r>
              <a:rPr lang="en" sz="1600">
                <a:solidFill>
                  <a:srgbClr val="FFFFFF"/>
                </a:solidFill>
              </a:rPr>
              <a:t>.</a:t>
            </a:r>
            <a:endParaRPr sz="16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AH</a:t>
            </a:r>
            <a:endParaRPr sz="1600"/>
          </a:p>
        </p:txBody>
      </p:sp>
      <p:cxnSp>
        <p:nvCxnSpPr>
          <p:cNvPr id="259" name="Google Shape;259;p39"/>
          <p:cNvCxnSpPr/>
          <p:nvPr/>
        </p:nvCxnSpPr>
        <p:spPr>
          <a:xfrm flipH="1" rot="10800000">
            <a:off x="3712275" y="3218275"/>
            <a:ext cx="1748400" cy="1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39"/>
          <p:cNvSpPr txBox="1"/>
          <p:nvPr/>
        </p:nvSpPr>
        <p:spPr>
          <a:xfrm>
            <a:off x="337475" y="3807975"/>
            <a:ext cx="84471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Open Sans"/>
                <a:ea typeface="Open Sans"/>
                <a:cs typeface="Open Sans"/>
                <a:sym typeface="Open Sans"/>
              </a:rPr>
              <a:t>H must be some even number because it is divisible by 4. We also know that when we add 4 of them together, the result is less than 9. Thus, H = 2. Two digit numbers ending in 2 that are divisible by 4 include 12 and 32 (12 is 3 x 4, and 32 is 8 x 4). However, if E is 8, the result will be a 3 digit number. Thus, E = 3. 23 x 4 = 92, so A = 9.</a:t>
            </a:r>
            <a:endParaRPr i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Teaser - Solution</a:t>
            </a:r>
            <a:endParaRPr/>
          </a:p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First, let’s figure out all the ways we can add 3 numbers to make 10.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 + 3 + 6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 + 4 + 5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 + 3 + 5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From here, we notice that the numbers 1, 3, and 5 are all used in two sums, while the numbers 2, 4, and 6 are only used in one.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Teaser Solution - cont.</a:t>
            </a:r>
            <a:endParaRPr/>
          </a:p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311700" y="1266325"/>
            <a:ext cx="8520600" cy="46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Now, let’s look at the diagram again.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9" name="Google Shape;99;p16"/>
          <p:cNvSpPr/>
          <p:nvPr/>
        </p:nvSpPr>
        <p:spPr>
          <a:xfrm>
            <a:off x="4566125" y="2912925"/>
            <a:ext cx="457500" cy="420900"/>
          </a:xfrm>
          <a:prstGeom prst="ellipse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5251925" y="3674925"/>
            <a:ext cx="457500" cy="4209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5937725" y="4436925"/>
            <a:ext cx="457500" cy="420900"/>
          </a:xfrm>
          <a:prstGeom prst="ellipse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4566125" y="4436925"/>
            <a:ext cx="457500" cy="4209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3880325" y="3674925"/>
            <a:ext cx="457500" cy="4209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3194525" y="4436925"/>
            <a:ext cx="457500" cy="420900"/>
          </a:xfrm>
          <a:prstGeom prst="ellipse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5" name="Google Shape;105;p16"/>
          <p:cNvCxnSpPr>
            <a:stCxn id="103" idx="7"/>
            <a:endCxn id="99" idx="3"/>
          </p:cNvCxnSpPr>
          <p:nvPr/>
        </p:nvCxnSpPr>
        <p:spPr>
          <a:xfrm flipH="1" rot="10800000">
            <a:off x="4270826" y="3272164"/>
            <a:ext cx="362400" cy="46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6"/>
          <p:cNvCxnSpPr>
            <a:stCxn id="104" idx="7"/>
            <a:endCxn id="103" idx="3"/>
          </p:cNvCxnSpPr>
          <p:nvPr/>
        </p:nvCxnSpPr>
        <p:spPr>
          <a:xfrm flipH="1" rot="10800000">
            <a:off x="3585026" y="4034164"/>
            <a:ext cx="362400" cy="46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6"/>
          <p:cNvCxnSpPr>
            <a:stCxn id="104" idx="6"/>
            <a:endCxn id="102" idx="2"/>
          </p:cNvCxnSpPr>
          <p:nvPr/>
        </p:nvCxnSpPr>
        <p:spPr>
          <a:xfrm>
            <a:off x="3652025" y="4647375"/>
            <a:ext cx="914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6"/>
          <p:cNvCxnSpPr>
            <a:stCxn id="102" idx="6"/>
            <a:endCxn id="101" idx="2"/>
          </p:cNvCxnSpPr>
          <p:nvPr/>
        </p:nvCxnSpPr>
        <p:spPr>
          <a:xfrm>
            <a:off x="5023625" y="4647375"/>
            <a:ext cx="914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6"/>
          <p:cNvCxnSpPr>
            <a:stCxn id="99" idx="5"/>
            <a:endCxn id="100" idx="1"/>
          </p:cNvCxnSpPr>
          <p:nvPr/>
        </p:nvCxnSpPr>
        <p:spPr>
          <a:xfrm>
            <a:off x="4956626" y="3272186"/>
            <a:ext cx="362400" cy="46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6"/>
          <p:cNvCxnSpPr>
            <a:stCxn id="100" idx="5"/>
            <a:endCxn id="101" idx="1"/>
          </p:cNvCxnSpPr>
          <p:nvPr/>
        </p:nvCxnSpPr>
        <p:spPr>
          <a:xfrm>
            <a:off x="5642426" y="4034186"/>
            <a:ext cx="362400" cy="46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311700" y="1829550"/>
            <a:ext cx="8520600" cy="14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Notice how in three of the locations, numbers will be used twice (orange)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In the three other circles, the numbers will only be used once (grey)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/>
              <a:t>Can you see the solution now?</a:t>
            </a:r>
            <a:endParaRPr i="1" sz="1600"/>
          </a:p>
        </p:txBody>
      </p:sp>
      <p:sp>
        <p:nvSpPr>
          <p:cNvPr id="112" name="Google Shape;112;p16"/>
          <p:cNvSpPr txBox="1"/>
          <p:nvPr/>
        </p:nvSpPr>
        <p:spPr>
          <a:xfrm>
            <a:off x="2548475" y="2912925"/>
            <a:ext cx="4492800" cy="20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1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4			6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5			2		         	3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 Review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500"/>
              <a:t>Find the LCM for each of the following pairs of numbers.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7, 28	</a:t>
            </a:r>
            <a:endParaRPr sz="15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1500"/>
              <a:t>28 </a:t>
            </a:r>
            <a:r>
              <a:rPr i="1" lang="en" sz="1500"/>
              <a:t>is a multiple of 7, so it is the LCM</a:t>
            </a:r>
            <a:endParaRPr i="1"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12, 18	</a:t>
            </a:r>
            <a:endParaRPr sz="15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" sz="1500"/>
              <a:t>The GCF between 12 and 18 is 6. 12 x 18 </a:t>
            </a:r>
            <a:r>
              <a:rPr i="1" lang="en" sz="1500"/>
              <a:t>÷ 6 = </a:t>
            </a:r>
            <a:r>
              <a:rPr b="1" i="1" lang="en" sz="1500"/>
              <a:t>36 </a:t>
            </a:r>
            <a:endParaRPr b="1" i="1"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12, 35</a:t>
            </a:r>
            <a:endParaRPr sz="15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" sz="1500"/>
              <a:t>12 and 35 are relatively prime, so their LCM is 12 x 35 = </a:t>
            </a:r>
            <a:r>
              <a:rPr b="1" i="1" lang="en" sz="1500"/>
              <a:t>420</a:t>
            </a:r>
            <a:endParaRPr b="1" i="1"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96, 120</a:t>
            </a:r>
            <a:endParaRPr sz="1500"/>
          </a:p>
          <a:p>
            <a:pPr indent="0" lvl="0" marL="4572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i="1" lang="en" sz="1500"/>
              <a:t>The GCF between 96 and 120 is 24. 96 x 120 ÷ 24 = 4 x 120 = </a:t>
            </a:r>
            <a:r>
              <a:rPr b="1" i="1" lang="en" sz="1500"/>
              <a:t>480</a:t>
            </a:r>
            <a:endParaRPr b="1" i="1"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Stair Hoppers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Orange  and Grey are having fun hopping on stairs. Orange takes 3 steps in 1 hop. Grey takes 2 steps in 1 hop. The stairs have 24 steps. On which steps will both Orange and Grey land?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500"/>
              <a:t>This question is asking us to find common multiples of 2 and 3. These include 6, 12, 18, and 24.</a:t>
            </a:r>
            <a:endParaRPr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Fractions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fraction is a number in the form a/b, where a and b are both integers (b can not be 0)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is called the numerator, b is called the denominator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fraction a/b, we are dividing something into b parts and selecting a of them.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Fractions as division problems</a:t>
            </a:r>
            <a:endParaRPr/>
          </a:p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fraction is a division problem waiting to be solved. Let’s simplify the following fractions: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8/4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/>
              <a:t>8 ÷ 4 = 2</a:t>
            </a:r>
            <a:endParaRPr i="1" sz="15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6/2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/>
              <a:t>6 ÷ 2 = 3</a:t>
            </a:r>
            <a:endParaRPr i="1" sz="16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3/3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500"/>
              <a:t>3 ÷ 3 = 1</a:t>
            </a:r>
            <a:endParaRPr i="1"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Fractions as 1</a:t>
            </a:r>
            <a:endParaRPr/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previous slide, we saw the fraction 3/3 is equivalent to 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 it turns out, any number that has the same numerator and denominator is equal to 1.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very very quickly evaluate the following: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5/5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(½)/(½)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0.5/0.5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These are all equal and they all equal 1! But why is this important?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