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PT Sans Narrow"/>
      <p:regular r:id="rId36"/>
      <p:bold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TSansNarrow-bold.fntdata"/><Relationship Id="rId14" Type="http://schemas.openxmlformats.org/officeDocument/2006/relationships/slide" Target="slides/slide9.xml"/><Relationship Id="rId36" Type="http://schemas.openxmlformats.org/officeDocument/2006/relationships/font" Target="fonts/PTSansNarrow-regular.fntdata"/><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f5603fb0a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f5603fb0a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f5d042a1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f5d042a1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f5d042a1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f5d042a1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f5d042a1b_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f5d042a1b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f5603fb0a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f5603fb0a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f5d042a1b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f5d042a1b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f5603fb0a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f5603fb0a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f5603fb0a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f5603fb0a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f5d042a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f5d042a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8f5d042a1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8f5d042a1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8f5603fb0a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f5603fb0a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8f5d042a1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f5d042a1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f5603fb0a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f5603fb0a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f5d042a1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f5d042a1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kinda tired so I need people to check these all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f5d042a1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f5d042a1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8f5603fb0a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8f5603fb0a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8f5603fb0a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8f5603fb0a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8f5603fb0a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8f5603fb0a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8f5603fb0a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8f5603fb0a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8f5603fb0a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8f5603fb0a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8f5d042a1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f5d042a1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f5603fb0a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f5603fb0a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8f5d042a1b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8f5d042a1b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8f5603fb0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f5603fb0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f5603fb0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f5603fb0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f5603fb0a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f5603fb0a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f5603fb0a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f5603fb0a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a name, robby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f5603fb0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f5603fb0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f5603fb0a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f5603fb0a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jpg"/><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Day 10: Certainty</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August 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 Break</a:t>
            </a:r>
            <a:endParaRPr/>
          </a:p>
        </p:txBody>
      </p:sp>
      <p:sp>
        <p:nvSpPr>
          <p:cNvPr id="124" name="Google Shape;124;p2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be right back after a quick break!</a:t>
            </a:r>
            <a:endParaRPr/>
          </a:p>
          <a:p>
            <a:pPr indent="0" lvl="0" marL="0" rtl="0" algn="l">
              <a:spcBef>
                <a:spcPts val="1600"/>
              </a:spcBef>
              <a:spcAft>
                <a:spcPts val="1600"/>
              </a:spcAft>
              <a:buNone/>
            </a:pPr>
            <a:r>
              <a:rPr lang="en"/>
              <a:t>Be back in 5 </a:t>
            </a:r>
            <a:r>
              <a:rPr lang="en"/>
              <a:t>minutes.</a:t>
            </a:r>
            <a:endParaRPr/>
          </a:p>
        </p:txBody>
      </p:sp>
      <p:pic>
        <p:nvPicPr>
          <p:cNvPr descr="30 Cute Cat Pixel Kawaii | Cartoon clip art, Kids art projects ..." id="125" name="Google Shape;125;p22"/>
          <p:cNvPicPr preferRelativeResize="0"/>
          <p:nvPr/>
        </p:nvPicPr>
        <p:blipFill>
          <a:blip r:embed="rId3">
            <a:alphaModFix/>
          </a:blip>
          <a:stretch>
            <a:fillRect/>
          </a:stretch>
        </p:blipFill>
        <p:spPr>
          <a:xfrm>
            <a:off x="6307248" y="1900500"/>
            <a:ext cx="2448850" cy="2698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Island of Cats</a:t>
            </a:r>
            <a:endParaRPr/>
          </a:p>
        </p:txBody>
      </p:sp>
      <p:sp>
        <p:nvSpPr>
          <p:cNvPr id="131" name="Google Shape;131;p23"/>
          <p:cNvSpPr txBox="1"/>
          <p:nvPr>
            <p:ph idx="1" type="body"/>
          </p:nvPr>
        </p:nvSpPr>
        <p:spPr>
          <a:xfrm>
            <a:off x="311700" y="1266325"/>
            <a:ext cx="8520600" cy="79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Cats are pretty honest. However, cats on the island of Catlandia will either always tell the truth, or always tell a lie. One day, you encounter 3 cats...</a:t>
            </a:r>
            <a:endParaRPr/>
          </a:p>
          <a:p>
            <a:pPr indent="0" lvl="0" marL="0" rtl="0" algn="l">
              <a:spcBef>
                <a:spcPts val="1600"/>
              </a:spcBef>
              <a:spcAft>
                <a:spcPts val="1600"/>
              </a:spcAft>
              <a:buNone/>
            </a:pPr>
            <a:r>
              <a:t/>
            </a:r>
            <a:endParaRPr/>
          </a:p>
        </p:txBody>
      </p:sp>
      <p:pic>
        <p:nvPicPr>
          <p:cNvPr descr="napkin" id="132" name="Google Shape;132;p23"/>
          <p:cNvPicPr preferRelativeResize="0"/>
          <p:nvPr/>
        </p:nvPicPr>
        <p:blipFill rotWithShape="1">
          <a:blip r:embed="rId3">
            <a:alphaModFix/>
          </a:blip>
          <a:srcRect b="13400" l="0" r="0" t="16512"/>
          <a:stretch/>
        </p:blipFill>
        <p:spPr>
          <a:xfrm>
            <a:off x="5507922" y="2571750"/>
            <a:ext cx="3257503" cy="2283075"/>
          </a:xfrm>
          <a:prstGeom prst="rect">
            <a:avLst/>
          </a:prstGeom>
          <a:noFill/>
          <a:ln>
            <a:noFill/>
          </a:ln>
        </p:spPr>
      </p:pic>
      <p:sp>
        <p:nvSpPr>
          <p:cNvPr id="133" name="Google Shape;133;p23"/>
          <p:cNvSpPr txBox="1"/>
          <p:nvPr/>
        </p:nvSpPr>
        <p:spPr>
          <a:xfrm>
            <a:off x="561750" y="2171325"/>
            <a:ext cx="4770300" cy="251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latin typeface="Open Sans"/>
                <a:ea typeface="Open Sans"/>
                <a:cs typeface="Open Sans"/>
                <a:sym typeface="Open Sans"/>
              </a:rPr>
              <a:t>The first tells you, “Beware, the other two cats are both liars.” </a:t>
            </a:r>
            <a:endParaRPr sz="16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600">
                <a:solidFill>
                  <a:schemeClr val="dk2"/>
                </a:solidFill>
                <a:latin typeface="Open Sans"/>
                <a:ea typeface="Open Sans"/>
                <a:cs typeface="Open Sans"/>
                <a:sym typeface="Open Sans"/>
              </a:rPr>
              <a:t>The second cat claims, “I am not a liar! I only tell the truth.” </a:t>
            </a:r>
            <a:endParaRPr sz="16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600">
                <a:solidFill>
                  <a:schemeClr val="dk2"/>
                </a:solidFill>
                <a:latin typeface="Open Sans"/>
                <a:ea typeface="Open Sans"/>
                <a:cs typeface="Open Sans"/>
                <a:sym typeface="Open Sans"/>
              </a:rPr>
              <a:t>Finally, the third cat claims, “The second cat is lying!”.</a:t>
            </a:r>
            <a:endParaRPr sz="16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rPr i="1" lang="en" sz="1600">
                <a:solidFill>
                  <a:schemeClr val="dk2"/>
                </a:solidFill>
                <a:latin typeface="Open Sans"/>
                <a:ea typeface="Open Sans"/>
                <a:cs typeface="Open Sans"/>
                <a:sym typeface="Open Sans"/>
              </a:rPr>
              <a:t>How many liars are before you? </a:t>
            </a:r>
            <a:endParaRPr i="1" sz="16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Effect filter="fade" transition="in">
                                      <p:cBhvr>
                                        <p:cTn dur="500"/>
                                        <p:tgtEl>
                                          <p:spTgt spid="1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Effect filter="fade" transition="in">
                                      <p:cBhvr>
                                        <p:cTn dur="500"/>
                                        <p:tgtEl>
                                          <p:spTgt spid="1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Effect filter="fade" transition="in">
                                      <p:cBhvr>
                                        <p:cTn dur="500"/>
                                        <p:tgtEl>
                                          <p:spTgt spid="1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Effect filter="fade" transition="in">
                                      <p:cBhvr>
                                        <p:cTn dur="500"/>
                                        <p:tgtEl>
                                          <p:spTgt spid="1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animEffect filter="fade" transition="in">
                                      <p:cBhvr>
                                        <p:cTn dur="500"/>
                                        <p:tgtEl>
                                          <p:spTgt spid="13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Island of Cats Solution</a:t>
            </a:r>
            <a:endParaRPr/>
          </a:p>
        </p:txBody>
      </p:sp>
      <p:sp>
        <p:nvSpPr>
          <p:cNvPr id="139" name="Google Shape;139;p2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Cat 2 and 3 gave us contradicting information. Thus, one of them must be lying while the other tells us the truth. </a:t>
            </a:r>
            <a:endParaRPr i="1"/>
          </a:p>
          <a:p>
            <a:pPr indent="0" lvl="0" marL="0" rtl="0" algn="l">
              <a:spcBef>
                <a:spcPts val="1600"/>
              </a:spcBef>
              <a:spcAft>
                <a:spcPts val="0"/>
              </a:spcAft>
              <a:buNone/>
            </a:pPr>
            <a:r>
              <a:rPr i="1" lang="en"/>
              <a:t>If there is one liar and one truther, that means the first cat was also lying. </a:t>
            </a:r>
            <a:endParaRPr i="1"/>
          </a:p>
          <a:p>
            <a:pPr indent="0" lvl="0" marL="0" rtl="0" algn="l">
              <a:spcBef>
                <a:spcPts val="1600"/>
              </a:spcBef>
              <a:spcAft>
                <a:spcPts val="1600"/>
              </a:spcAft>
              <a:buNone/>
            </a:pPr>
            <a:r>
              <a:rPr i="1" lang="en"/>
              <a:t>So, we know there are 2 cats lying and 1 cat telling the truth.</a:t>
            </a:r>
            <a:endParaRPr i="1"/>
          </a:p>
        </p:txBody>
      </p:sp>
      <p:pic>
        <p:nvPicPr>
          <p:cNvPr descr="napkin" id="140" name="Google Shape;140;p24"/>
          <p:cNvPicPr preferRelativeResize="0"/>
          <p:nvPr/>
        </p:nvPicPr>
        <p:blipFill rotWithShape="1">
          <a:blip r:embed="rId3">
            <a:alphaModFix/>
          </a:blip>
          <a:srcRect b="13400" l="0" r="0" t="16512"/>
          <a:stretch/>
        </p:blipFill>
        <p:spPr>
          <a:xfrm>
            <a:off x="6011675" y="2924825"/>
            <a:ext cx="2753750" cy="193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500"/>
                                        <p:tgtEl>
                                          <p:spTgt spid="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500"/>
                                        <p:tgtEl>
                                          <p:spTgt spid="1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animEffect filter="fade" transition="in">
                                      <p:cBhvr>
                                        <p:cTn dur="500"/>
                                        <p:tgtEl>
                                          <p:spTgt spid="13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Banana Apple Cubes</a:t>
            </a:r>
            <a:endParaRPr/>
          </a:p>
        </p:txBody>
      </p:sp>
      <p:sp>
        <p:nvSpPr>
          <p:cNvPr id="146" name="Google Shape;146;p2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How many cubes do the bananas weigh?</a:t>
            </a:r>
            <a:endParaRPr/>
          </a:p>
        </p:txBody>
      </p:sp>
      <p:pic>
        <p:nvPicPr>
          <p:cNvPr id="147" name="Google Shape;147;p25"/>
          <p:cNvPicPr preferRelativeResize="0"/>
          <p:nvPr/>
        </p:nvPicPr>
        <p:blipFill>
          <a:blip r:embed="rId3">
            <a:alphaModFix/>
          </a:blip>
          <a:stretch>
            <a:fillRect/>
          </a:stretch>
        </p:blipFill>
        <p:spPr>
          <a:xfrm>
            <a:off x="1166538" y="2297451"/>
            <a:ext cx="6810926" cy="2138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Banana Apple Cubes</a:t>
            </a:r>
            <a:endParaRPr/>
          </a:p>
        </p:txBody>
      </p:sp>
      <p:sp>
        <p:nvSpPr>
          <p:cNvPr id="153" name="Google Shape;153;p26"/>
          <p:cNvSpPr txBox="1"/>
          <p:nvPr>
            <p:ph idx="1" type="body"/>
          </p:nvPr>
        </p:nvSpPr>
        <p:spPr>
          <a:xfrm>
            <a:off x="311700" y="1718425"/>
            <a:ext cx="8520600" cy="309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1 apple + 3 bananas = 7 cubes</a:t>
            </a:r>
            <a:endParaRPr i="1"/>
          </a:p>
          <a:p>
            <a:pPr indent="0" lvl="0" marL="0" rtl="0" algn="l">
              <a:spcBef>
                <a:spcPts val="1600"/>
              </a:spcBef>
              <a:spcAft>
                <a:spcPts val="0"/>
              </a:spcAft>
              <a:buNone/>
            </a:pPr>
            <a:r>
              <a:rPr i="1" lang="en"/>
              <a:t>1 apple = 4 cubes. We can subtract this from the first scale, to get</a:t>
            </a:r>
            <a:endParaRPr i="1"/>
          </a:p>
          <a:p>
            <a:pPr indent="0" lvl="0" marL="0" rtl="0" algn="l">
              <a:spcBef>
                <a:spcPts val="1600"/>
              </a:spcBef>
              <a:spcAft>
                <a:spcPts val="1600"/>
              </a:spcAft>
              <a:buNone/>
            </a:pPr>
            <a:r>
              <a:rPr i="1" lang="en"/>
              <a:t>3 bananas = 3 cubes.</a:t>
            </a:r>
            <a:endParaRPr i="1"/>
          </a:p>
        </p:txBody>
      </p:sp>
      <p:pic>
        <p:nvPicPr>
          <p:cNvPr id="154" name="Google Shape;154;p26"/>
          <p:cNvPicPr preferRelativeResize="0"/>
          <p:nvPr/>
        </p:nvPicPr>
        <p:blipFill>
          <a:blip r:embed="rId3">
            <a:alphaModFix/>
          </a:blip>
          <a:stretch>
            <a:fillRect/>
          </a:stretch>
        </p:blipFill>
        <p:spPr>
          <a:xfrm>
            <a:off x="4332700" y="445025"/>
            <a:ext cx="4294750" cy="1348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5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500"/>
                                        <p:tgtEl>
                                          <p:spTgt spid="1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Effect filter="fade" transition="in">
                                      <p:cBhvr>
                                        <p:cTn dur="500"/>
                                        <p:tgtEl>
                                          <p:spTgt spid="15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Cherry Apple Cake</a:t>
            </a:r>
            <a:endParaRPr/>
          </a:p>
        </p:txBody>
      </p:sp>
      <p:sp>
        <p:nvSpPr>
          <p:cNvPr id="160" name="Google Shape;160;p2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Two pieces of cake weigh as much as one apple and one cherry. One apple weighs as much as 5 cherries and one piece of cake. How many cherries weigh as much as one cake?</a:t>
            </a:r>
            <a:endParaRPr/>
          </a:p>
        </p:txBody>
      </p:sp>
      <p:pic>
        <p:nvPicPr>
          <p:cNvPr id="161" name="Google Shape;161;p27"/>
          <p:cNvPicPr preferRelativeResize="0"/>
          <p:nvPr/>
        </p:nvPicPr>
        <p:blipFill>
          <a:blip r:embed="rId3">
            <a:alphaModFix/>
          </a:blip>
          <a:stretch>
            <a:fillRect/>
          </a:stretch>
        </p:blipFill>
        <p:spPr>
          <a:xfrm>
            <a:off x="1025475" y="2571751"/>
            <a:ext cx="7093053" cy="14457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Cherry Apple cake</a:t>
            </a:r>
            <a:endParaRPr/>
          </a:p>
        </p:txBody>
      </p:sp>
      <p:sp>
        <p:nvSpPr>
          <p:cNvPr id="167" name="Google Shape;167;p2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cherries weigh as much as one cake?</a:t>
            </a:r>
            <a:endParaRPr/>
          </a:p>
          <a:p>
            <a:pPr indent="0" lvl="0" marL="0" rtl="0" algn="l">
              <a:spcBef>
                <a:spcPts val="1600"/>
              </a:spcBef>
              <a:spcAft>
                <a:spcPts val="0"/>
              </a:spcAft>
              <a:buNone/>
            </a:pPr>
            <a:r>
              <a:rPr i="1" lang="en"/>
              <a:t>2 cakes = 1 apple + 1 cherry </a:t>
            </a:r>
            <a:endParaRPr i="1"/>
          </a:p>
          <a:p>
            <a:pPr indent="0" lvl="0" marL="0" rtl="0" algn="l">
              <a:spcBef>
                <a:spcPts val="1600"/>
              </a:spcBef>
              <a:spcAft>
                <a:spcPts val="0"/>
              </a:spcAft>
              <a:buNone/>
            </a:pPr>
            <a:r>
              <a:rPr i="1" lang="en"/>
              <a:t>1 apple = 1 cake + 5 cherries. We will substitute this into the first equation.</a:t>
            </a:r>
            <a:endParaRPr i="1"/>
          </a:p>
          <a:p>
            <a:pPr indent="0" lvl="0" marL="0" rtl="0" algn="l">
              <a:spcBef>
                <a:spcPts val="1600"/>
              </a:spcBef>
              <a:spcAft>
                <a:spcPts val="0"/>
              </a:spcAft>
              <a:buNone/>
            </a:pPr>
            <a:r>
              <a:rPr i="1" lang="en"/>
              <a:t>2 cakes = 1 cake + 6 cherries</a:t>
            </a:r>
            <a:endParaRPr i="1"/>
          </a:p>
          <a:p>
            <a:pPr indent="0" lvl="0" marL="0" rtl="0" algn="l">
              <a:spcBef>
                <a:spcPts val="1600"/>
              </a:spcBef>
              <a:spcAft>
                <a:spcPts val="1600"/>
              </a:spcAft>
              <a:buNone/>
            </a:pPr>
            <a:r>
              <a:rPr i="1" lang="en"/>
              <a:t>1 cake =  6 cherries</a:t>
            </a:r>
            <a:endParaRPr i="1"/>
          </a:p>
        </p:txBody>
      </p:sp>
      <p:pic>
        <p:nvPicPr>
          <p:cNvPr id="168" name="Google Shape;168;p28"/>
          <p:cNvPicPr preferRelativeResize="0"/>
          <p:nvPr/>
        </p:nvPicPr>
        <p:blipFill>
          <a:blip r:embed="rId3">
            <a:alphaModFix/>
          </a:blip>
          <a:stretch>
            <a:fillRect/>
          </a:stretch>
        </p:blipFill>
        <p:spPr>
          <a:xfrm>
            <a:off x="4698350" y="309800"/>
            <a:ext cx="4133949" cy="842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5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5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500"/>
                                        <p:tgtEl>
                                          <p:spTgt spid="1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animEffect filter="fade" transition="in">
                                      <p:cBhvr>
                                        <p:cTn dur="500"/>
                                        <p:tgtEl>
                                          <p:spTgt spid="1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4" st="4"/>
                                            </p:txEl>
                                          </p:spTgt>
                                        </p:tgtEl>
                                        <p:attrNameLst>
                                          <p:attrName>style.visibility</p:attrName>
                                        </p:attrNameLst>
                                      </p:cBhvr>
                                      <p:to>
                                        <p:strVal val="visible"/>
                                      </p:to>
                                    </p:set>
                                    <p:animEffect filter="fade" transition="in">
                                      <p:cBhvr>
                                        <p:cTn dur="500"/>
                                        <p:tgtEl>
                                          <p:spTgt spid="16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Cafe</a:t>
            </a:r>
            <a:endParaRPr/>
          </a:p>
        </p:txBody>
      </p:sp>
      <p:sp>
        <p:nvSpPr>
          <p:cNvPr id="174" name="Google Shape;174;p2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Grey is waiting in line to buy some boba. There are 3 customers before her, and 12 customers after her. How many total customers are in line? </a:t>
            </a:r>
            <a:endParaRPr/>
          </a:p>
          <a:p>
            <a:pPr indent="0" lvl="0" marL="0" rtl="0" algn="l">
              <a:spcBef>
                <a:spcPts val="1600"/>
              </a:spcBef>
              <a:spcAft>
                <a:spcPts val="1600"/>
              </a:spcAft>
              <a:buNone/>
            </a:pPr>
            <a:r>
              <a:rPr i="1" lang="en"/>
              <a:t>There are 3 customers before Grey, and 12 after, for a total of 15 non-Grey customers. There are 15 + 1 = 16 total customers.</a:t>
            </a:r>
            <a:endParaRPr i="1"/>
          </a:p>
        </p:txBody>
      </p:sp>
      <p:pic>
        <p:nvPicPr>
          <p:cNvPr descr="Unique and Creative Iced coffee-cat | Kawaii cat drawing, Cute ..." id="175" name="Google Shape;175;p29"/>
          <p:cNvPicPr preferRelativeResize="0"/>
          <p:nvPr/>
        </p:nvPicPr>
        <p:blipFill>
          <a:blip r:embed="rId3">
            <a:alphaModFix/>
          </a:blip>
          <a:stretch>
            <a:fillRect/>
          </a:stretch>
        </p:blipFill>
        <p:spPr>
          <a:xfrm>
            <a:off x="7117800" y="3095525"/>
            <a:ext cx="17145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5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500"/>
                                        <p:tgtEl>
                                          <p:spTgt spid="17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Mart</a:t>
            </a:r>
            <a:endParaRPr/>
          </a:p>
        </p:txBody>
      </p:sp>
      <p:sp>
        <p:nvSpPr>
          <p:cNvPr id="181" name="Google Shape;181;p3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Eygr is standing in line to enter Cat Mart. There are 7 people in front of her, and 7 people behind her. How many customers are in line?</a:t>
            </a:r>
            <a:endParaRPr/>
          </a:p>
          <a:p>
            <a:pPr indent="0" lvl="0" marL="0" rtl="0" algn="l">
              <a:spcBef>
                <a:spcPts val="1600"/>
              </a:spcBef>
              <a:spcAft>
                <a:spcPts val="0"/>
              </a:spcAft>
              <a:buNone/>
            </a:pPr>
            <a:r>
              <a:rPr i="1" lang="en" sz="1600"/>
              <a:t>There are 14 not-Eygr people in line, or </a:t>
            </a:r>
            <a:r>
              <a:rPr b="1" i="1" lang="en" sz="1600"/>
              <a:t>15</a:t>
            </a:r>
            <a:r>
              <a:rPr i="1" lang="en" sz="1600"/>
              <a:t> total people. </a:t>
            </a:r>
            <a:endParaRPr sz="1600"/>
          </a:p>
          <a:p>
            <a:pPr indent="0" lvl="0" marL="0" rtl="0" algn="l">
              <a:spcBef>
                <a:spcPts val="1600"/>
              </a:spcBef>
              <a:spcAft>
                <a:spcPts val="0"/>
              </a:spcAft>
              <a:buNone/>
            </a:pPr>
            <a:r>
              <a:rPr lang="en"/>
              <a:t>If there is exactly 6 feet between each customer, how far is it from the first customer to the last?</a:t>
            </a:r>
            <a:endParaRPr/>
          </a:p>
          <a:p>
            <a:pPr indent="0" lvl="0" marL="0" rtl="0" algn="l">
              <a:spcBef>
                <a:spcPts val="1600"/>
              </a:spcBef>
              <a:spcAft>
                <a:spcPts val="0"/>
              </a:spcAft>
              <a:buNone/>
            </a:pPr>
            <a:r>
              <a:rPr i="1" lang="en" sz="1600"/>
              <a:t>With 15 customers, there are 14 gaps. 14 x 6 = </a:t>
            </a:r>
            <a:r>
              <a:rPr b="1" i="1" lang="en" sz="1600"/>
              <a:t>84 feet.</a:t>
            </a:r>
            <a:endParaRPr b="1" i="1" sz="1600"/>
          </a:p>
          <a:p>
            <a:pPr indent="0" lvl="0" marL="0" rtl="0" algn="l">
              <a:spcBef>
                <a:spcPts val="1600"/>
              </a:spcBef>
              <a:spcAft>
                <a:spcPts val="0"/>
              </a:spcAft>
              <a:buNone/>
            </a:pPr>
            <a:r>
              <a:t/>
            </a:r>
            <a:endParaRPr/>
          </a:p>
          <a:p>
            <a:pPr indent="0" lvl="0" marL="0" rtl="0" algn="l">
              <a:spcBef>
                <a:spcPts val="1600"/>
              </a:spcBef>
              <a:spcAft>
                <a:spcPts val="1600"/>
              </a:spcAft>
              <a:buNone/>
            </a:pPr>
            <a:r>
              <a:t/>
            </a:r>
            <a:endParaRPr i="1"/>
          </a:p>
        </p:txBody>
      </p:sp>
      <p:pic>
        <p:nvPicPr>
          <p:cNvPr descr="cat shopping | Label Technology" id="182" name="Google Shape;182;p30"/>
          <p:cNvPicPr preferRelativeResize="0"/>
          <p:nvPr/>
        </p:nvPicPr>
        <p:blipFill>
          <a:blip r:embed="rId3">
            <a:alphaModFix/>
          </a:blip>
          <a:stretch>
            <a:fillRect/>
          </a:stretch>
        </p:blipFill>
        <p:spPr>
          <a:xfrm flipH="1">
            <a:off x="7345452" y="3195900"/>
            <a:ext cx="1486848"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5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500"/>
                                        <p:tgtEl>
                                          <p:spTgt spid="1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Effect filter="fade" transition="in">
                                      <p:cBhvr>
                                        <p:cTn dur="500"/>
                                        <p:tgtEl>
                                          <p:spTgt spid="1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animEffect filter="fade" transition="in">
                                      <p:cBhvr>
                                        <p:cTn dur="500"/>
                                        <p:tgtEl>
                                          <p:spTgt spid="1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animEffect filter="fade" transition="in">
                                      <p:cBhvr>
                                        <p:cTn dur="500"/>
                                        <p:tgtEl>
                                          <p:spTgt spid="1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5" st="5"/>
                                            </p:txEl>
                                          </p:spTgt>
                                        </p:tgtEl>
                                        <p:attrNameLst>
                                          <p:attrName>style.visibility</p:attrName>
                                        </p:attrNameLst>
                                      </p:cBhvr>
                                      <p:to>
                                        <p:strVal val="visible"/>
                                      </p:to>
                                    </p:set>
                                    <p:animEffect filter="fade" transition="in">
                                      <p:cBhvr>
                                        <p:cTn dur="500"/>
                                        <p:tgtEl>
                                          <p:spTgt spid="18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Grocery Line</a:t>
            </a:r>
            <a:endParaRPr/>
          </a:p>
        </p:txBody>
      </p:sp>
      <p:sp>
        <p:nvSpPr>
          <p:cNvPr id="188" name="Google Shape;188;p31"/>
          <p:cNvSpPr txBox="1"/>
          <p:nvPr>
            <p:ph idx="1" type="body"/>
          </p:nvPr>
        </p:nvSpPr>
        <p:spPr>
          <a:xfrm>
            <a:off x="311700" y="127837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Calie is standing in line at Cat Mart again. Counting from the front of the line, she is the 6th customer. Counting from the back of the line, she is the 21st customer. How many total customers are in line?</a:t>
            </a:r>
            <a:endParaRPr/>
          </a:p>
          <a:p>
            <a:pPr indent="0" lvl="0" marL="0" rtl="0" algn="l">
              <a:spcBef>
                <a:spcPts val="1600"/>
              </a:spcBef>
              <a:spcAft>
                <a:spcPts val="0"/>
              </a:spcAft>
              <a:buNone/>
            </a:pPr>
            <a:r>
              <a:rPr i="1" lang="en"/>
              <a:t>If Calie is the 6th, there are 5 people in front of her. </a:t>
            </a:r>
            <a:endParaRPr i="1"/>
          </a:p>
          <a:p>
            <a:pPr indent="0" lvl="0" marL="0" rtl="0" algn="l">
              <a:spcBef>
                <a:spcPts val="1600"/>
              </a:spcBef>
              <a:spcAft>
                <a:spcPts val="0"/>
              </a:spcAft>
              <a:buNone/>
            </a:pPr>
            <a:r>
              <a:rPr i="1" lang="en"/>
              <a:t>If she is 21st from the back, then there are 20 people behind her. </a:t>
            </a:r>
            <a:endParaRPr i="1"/>
          </a:p>
          <a:p>
            <a:pPr indent="0" lvl="0" marL="0" rtl="0" algn="l">
              <a:spcBef>
                <a:spcPts val="1600"/>
              </a:spcBef>
              <a:spcAft>
                <a:spcPts val="0"/>
              </a:spcAft>
              <a:buNone/>
            </a:pPr>
            <a:r>
              <a:rPr i="1" lang="en"/>
              <a:t>There are 25 people around Calie, so 25+ 1 (Calie)  = 26 people in line. </a:t>
            </a:r>
            <a:endParaRPr i="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5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5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500"/>
                                        <p:tgtEl>
                                          <p:spTgt spid="1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500"/>
                                        <p:tgtEl>
                                          <p:spTgt spid="1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Effect filter="fade" transition="in">
                                      <p:cBhvr>
                                        <p:cTn dur="500"/>
                                        <p:tgtEl>
                                          <p:spTgt spid="1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5" st="5"/>
                                            </p:txEl>
                                          </p:spTgt>
                                        </p:tgtEl>
                                        <p:attrNameLst>
                                          <p:attrName>style.visibility</p:attrName>
                                        </p:attrNameLst>
                                      </p:cBhvr>
                                      <p:to>
                                        <p:strVal val="visible"/>
                                      </p:to>
                                    </p:set>
                                    <p:animEffect filter="fade" transition="in">
                                      <p:cBhvr>
                                        <p:cTn dur="500"/>
                                        <p:tgtEl>
                                          <p:spTgt spid="18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Homework Review!</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family of 4 are stuck on an island. Fortunately, they have a boat with them. Unfortunately, this tiny boat can only carry 220 pounds at once. </a:t>
            </a:r>
            <a:endParaRPr/>
          </a:p>
          <a:p>
            <a:pPr indent="0" lvl="0" marL="0" rtl="0" algn="l">
              <a:spcBef>
                <a:spcPts val="1600"/>
              </a:spcBef>
              <a:spcAft>
                <a:spcPts val="0"/>
              </a:spcAft>
              <a:buNone/>
            </a:pPr>
            <a:r>
              <a:rPr lang="en"/>
              <a:t>Jan weighs 180 pounds.</a:t>
            </a:r>
            <a:endParaRPr/>
          </a:p>
          <a:p>
            <a:pPr indent="0" lvl="0" marL="0" rtl="0" algn="l">
              <a:spcBef>
                <a:spcPts val="1600"/>
              </a:spcBef>
              <a:spcAft>
                <a:spcPts val="0"/>
              </a:spcAft>
              <a:buNone/>
            </a:pPr>
            <a:r>
              <a:rPr lang="en"/>
              <a:t>April weighs 135 pounds.</a:t>
            </a:r>
            <a:endParaRPr/>
          </a:p>
          <a:p>
            <a:pPr indent="0" lvl="0" marL="0" rtl="0" algn="l">
              <a:spcBef>
                <a:spcPts val="1600"/>
              </a:spcBef>
              <a:spcAft>
                <a:spcPts val="0"/>
              </a:spcAft>
              <a:buNone/>
            </a:pPr>
            <a:r>
              <a:rPr lang="en"/>
              <a:t>May weighs 90 pounds.</a:t>
            </a:r>
            <a:endParaRPr/>
          </a:p>
          <a:p>
            <a:pPr indent="0" lvl="0" marL="0" rtl="0" algn="l">
              <a:spcBef>
                <a:spcPts val="1600"/>
              </a:spcBef>
              <a:spcAft>
                <a:spcPts val="0"/>
              </a:spcAft>
              <a:buNone/>
            </a:pPr>
            <a:r>
              <a:rPr lang="en"/>
              <a:t>June weighs 75 pounds.</a:t>
            </a:r>
            <a:endParaRPr/>
          </a:p>
          <a:p>
            <a:pPr indent="0" lvl="0" marL="0" rtl="0" algn="l">
              <a:spcBef>
                <a:spcPts val="1600"/>
              </a:spcBef>
              <a:spcAft>
                <a:spcPts val="0"/>
              </a:spcAft>
              <a:buNone/>
            </a:pPr>
            <a:r>
              <a:rPr lang="en"/>
              <a:t>How can </a:t>
            </a:r>
            <a:r>
              <a:rPr b="1" i="1" lang="en"/>
              <a:t>all 4 </a:t>
            </a:r>
            <a:r>
              <a:rPr lang="en"/>
              <a:t>people leave the island?</a:t>
            </a:r>
            <a:endParaRPr/>
          </a:p>
          <a:p>
            <a:pPr indent="0" lvl="0" marL="0" rtl="0" algn="l">
              <a:spcBef>
                <a:spcPts val="1600"/>
              </a:spcBef>
              <a:spcAft>
                <a:spcPts val="1600"/>
              </a:spcAft>
              <a:buNone/>
            </a:pPr>
            <a:r>
              <a:t/>
            </a:r>
            <a:endParaRPr/>
          </a:p>
        </p:txBody>
      </p:sp>
      <p:pic>
        <p:nvPicPr>
          <p:cNvPr descr="Best Boat Clipart #26193 - Clipartion.com" id="74" name="Google Shape;74;p14"/>
          <p:cNvPicPr preferRelativeResize="0"/>
          <p:nvPr/>
        </p:nvPicPr>
        <p:blipFill>
          <a:blip r:embed="rId3">
            <a:alphaModFix/>
          </a:blip>
          <a:stretch>
            <a:fillRect/>
          </a:stretch>
        </p:blipFill>
        <p:spPr>
          <a:xfrm rot="548576">
            <a:off x="6445564" y="2794260"/>
            <a:ext cx="2246548" cy="19441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0" st="0"/>
                                            </p:txEl>
                                          </p:spTgt>
                                        </p:tgtEl>
                                        <p:attrNameLst>
                                          <p:attrName>style.visibility</p:attrName>
                                        </p:attrNameLst>
                                      </p:cBhvr>
                                      <p:to>
                                        <p:strVal val="visible"/>
                                      </p:to>
                                    </p:set>
                                    <p:animEffect filter="fade" transition="in">
                                      <p:cBhvr>
                                        <p:cTn dur="500"/>
                                        <p:tgtEl>
                                          <p:spTgt spid="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1" st="1"/>
                                            </p:txEl>
                                          </p:spTgt>
                                        </p:tgtEl>
                                        <p:attrNameLst>
                                          <p:attrName>style.visibility</p:attrName>
                                        </p:attrNameLst>
                                      </p:cBhvr>
                                      <p:to>
                                        <p:strVal val="visible"/>
                                      </p:to>
                                    </p:set>
                                    <p:animEffect filter="fade" transition="in">
                                      <p:cBhvr>
                                        <p:cTn dur="500"/>
                                        <p:tgtEl>
                                          <p:spTgt spid="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2" st="2"/>
                                            </p:txEl>
                                          </p:spTgt>
                                        </p:tgtEl>
                                        <p:attrNameLst>
                                          <p:attrName>style.visibility</p:attrName>
                                        </p:attrNameLst>
                                      </p:cBhvr>
                                      <p:to>
                                        <p:strVal val="visible"/>
                                      </p:to>
                                    </p:set>
                                    <p:animEffect filter="fade" transition="in">
                                      <p:cBhvr>
                                        <p:cTn dur="500"/>
                                        <p:tgtEl>
                                          <p:spTgt spid="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3" st="3"/>
                                            </p:txEl>
                                          </p:spTgt>
                                        </p:tgtEl>
                                        <p:attrNameLst>
                                          <p:attrName>style.visibility</p:attrName>
                                        </p:attrNameLst>
                                      </p:cBhvr>
                                      <p:to>
                                        <p:strVal val="visible"/>
                                      </p:to>
                                    </p:set>
                                    <p:animEffect filter="fade" transition="in">
                                      <p:cBhvr>
                                        <p:cTn dur="500"/>
                                        <p:tgtEl>
                                          <p:spTgt spid="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4" st="4"/>
                                            </p:txEl>
                                          </p:spTgt>
                                        </p:tgtEl>
                                        <p:attrNameLst>
                                          <p:attrName>style.visibility</p:attrName>
                                        </p:attrNameLst>
                                      </p:cBhvr>
                                      <p:to>
                                        <p:strVal val="visible"/>
                                      </p:to>
                                    </p:set>
                                    <p:animEffect filter="fade" transition="in">
                                      <p:cBhvr>
                                        <p:cTn dur="500"/>
                                        <p:tgtEl>
                                          <p:spTgt spid="7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5" st="5"/>
                                            </p:txEl>
                                          </p:spTgt>
                                        </p:tgtEl>
                                        <p:attrNameLst>
                                          <p:attrName>style.visibility</p:attrName>
                                        </p:attrNameLst>
                                      </p:cBhvr>
                                      <p:to>
                                        <p:strVal val="visible"/>
                                      </p:to>
                                    </p:set>
                                    <p:animEffect filter="fade" transition="in">
                                      <p:cBhvr>
                                        <p:cTn dur="500"/>
                                        <p:tgtEl>
                                          <p:spTgt spid="7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6" st="6"/>
                                            </p:txEl>
                                          </p:spTgt>
                                        </p:tgtEl>
                                        <p:attrNameLst>
                                          <p:attrName>style.visibility</p:attrName>
                                        </p:attrNameLst>
                                      </p:cBhvr>
                                      <p:to>
                                        <p:strVal val="visible"/>
                                      </p:to>
                                    </p:set>
                                    <p:animEffect filter="fade" transition="in">
                                      <p:cBhvr>
                                        <p:cTn dur="500"/>
                                        <p:tgtEl>
                                          <p:spTgt spid="7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Grocery Line 2</a:t>
            </a:r>
            <a:endParaRPr/>
          </a:p>
        </p:txBody>
      </p:sp>
      <p:sp>
        <p:nvSpPr>
          <p:cNvPr id="194" name="Google Shape;194;p3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Orange and Grey are waiting in line at the grocery store. Counting from the front, Orange is 5th in line. Counting from the back, Grey is 12th in line. If Grey is directly after Orange, how many people are in line?</a:t>
            </a:r>
            <a:endParaRPr/>
          </a:p>
          <a:p>
            <a:pPr indent="0" lvl="0" marL="0" rtl="0" algn="l">
              <a:spcBef>
                <a:spcPts val="1600"/>
              </a:spcBef>
              <a:spcAft>
                <a:spcPts val="0"/>
              </a:spcAft>
              <a:buNone/>
            </a:pPr>
            <a:r>
              <a:rPr i="1" lang="en"/>
              <a:t>If Orange is 5th, there are 4 people in front of him.</a:t>
            </a:r>
            <a:endParaRPr i="1"/>
          </a:p>
          <a:p>
            <a:pPr indent="0" lvl="0" marL="0" rtl="0" algn="l">
              <a:spcBef>
                <a:spcPts val="1600"/>
              </a:spcBef>
              <a:spcAft>
                <a:spcPts val="0"/>
              </a:spcAft>
              <a:buNone/>
            </a:pPr>
            <a:r>
              <a:rPr i="1" lang="en"/>
              <a:t>If Grey is 12th from the back, there are 11 behind her.</a:t>
            </a:r>
            <a:endParaRPr i="1"/>
          </a:p>
          <a:p>
            <a:pPr indent="0" lvl="0" marL="0" rtl="0" algn="l">
              <a:spcBef>
                <a:spcPts val="1600"/>
              </a:spcBef>
              <a:spcAft>
                <a:spcPts val="0"/>
              </a:spcAft>
              <a:buNone/>
            </a:pPr>
            <a:r>
              <a:rPr i="1" lang="en"/>
              <a:t>Because Grey is one behind Orange, there are 12 behind Orange.</a:t>
            </a:r>
            <a:endParaRPr i="1"/>
          </a:p>
          <a:p>
            <a:pPr indent="0" lvl="0" marL="0" rtl="0" algn="l">
              <a:spcBef>
                <a:spcPts val="1600"/>
              </a:spcBef>
              <a:spcAft>
                <a:spcPts val="0"/>
              </a:spcAft>
              <a:buNone/>
            </a:pPr>
            <a:r>
              <a:rPr i="1" lang="en"/>
              <a:t>There are 16 people around Orange, so 16 + 1 = 17 people in line</a:t>
            </a:r>
            <a:endParaRPr i="1"/>
          </a:p>
          <a:p>
            <a:pPr indent="0" lvl="0" marL="0" rtl="0" algn="l">
              <a:spcBef>
                <a:spcPts val="1600"/>
              </a:spcBef>
              <a:spcAft>
                <a:spcPts val="1600"/>
              </a:spcAft>
              <a:buNone/>
            </a:pPr>
            <a:r>
              <a:t/>
            </a:r>
            <a:endParaRPr/>
          </a:p>
        </p:txBody>
      </p:sp>
      <p:pic>
        <p:nvPicPr>
          <p:cNvPr descr="Funny Cat Standing With Shopping Cart Stock Photo, Picture And ..." id="195" name="Google Shape;195;p32"/>
          <p:cNvPicPr preferRelativeResize="0"/>
          <p:nvPr/>
        </p:nvPicPr>
        <p:blipFill>
          <a:blip r:embed="rId3">
            <a:alphaModFix/>
          </a:blip>
          <a:stretch>
            <a:fillRect/>
          </a:stretch>
        </p:blipFill>
        <p:spPr>
          <a:xfrm>
            <a:off x="7102100" y="2854525"/>
            <a:ext cx="184785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500"/>
                                        <p:tgtEl>
                                          <p:spTgt spid="1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Effect filter="fade" transition="in">
                                      <p:cBhvr>
                                        <p:cTn dur="500"/>
                                        <p:tgtEl>
                                          <p:spTgt spid="1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Effect filter="fade" transition="in">
                                      <p:cBhvr>
                                        <p:cTn dur="500"/>
                                        <p:tgtEl>
                                          <p:spTgt spid="1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Effect filter="fade" transition="in">
                                      <p:cBhvr>
                                        <p:cTn dur="500"/>
                                        <p:tgtEl>
                                          <p:spTgt spid="1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animEffect filter="fade" transition="in">
                                      <p:cBhvr>
                                        <p:cTn dur="500"/>
                                        <p:tgtEl>
                                          <p:spTgt spid="1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animEffect filter="fade" transition="in">
                                      <p:cBhvr>
                                        <p:cTn dur="500"/>
                                        <p:tgtEl>
                                          <p:spTgt spid="19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Grocery Line 3</a:t>
            </a:r>
            <a:endParaRPr/>
          </a:p>
        </p:txBody>
      </p:sp>
      <p:sp>
        <p:nvSpPr>
          <p:cNvPr id="201" name="Google Shape;201;p3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Orange and Grey are both going to Catmart. </a:t>
            </a:r>
            <a:r>
              <a:rPr lang="en"/>
              <a:t>Counting from the front, Orange is 7th in line. Counting from the back, Grey is 13th in line. If Grey is directly in front Orange, how many people are in line?</a:t>
            </a:r>
            <a:endParaRPr/>
          </a:p>
          <a:p>
            <a:pPr indent="0" lvl="0" marL="0" rtl="0" algn="l">
              <a:spcBef>
                <a:spcPts val="1600"/>
              </a:spcBef>
              <a:spcAft>
                <a:spcPts val="0"/>
              </a:spcAft>
              <a:buNone/>
            </a:pPr>
            <a:r>
              <a:rPr i="1" lang="en"/>
              <a:t>Let’s convert this problem into a problem with only Grey. Grey is considered to be the 6th in line, so there are 5 people in front of her. Counting from the back, she is 13th, so there are 12 people behind her.</a:t>
            </a:r>
            <a:endParaRPr i="1"/>
          </a:p>
          <a:p>
            <a:pPr indent="0" lvl="0" marL="0" rtl="0" algn="l">
              <a:spcBef>
                <a:spcPts val="1600"/>
              </a:spcBef>
              <a:spcAft>
                <a:spcPts val="1600"/>
              </a:spcAft>
              <a:buNone/>
            </a:pPr>
            <a:r>
              <a:rPr i="1" lang="en"/>
              <a:t>12 + 5 + 1 = 18 people in line</a:t>
            </a:r>
            <a:endParaRPr i="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5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Effect filter="fade" transition="in">
                                      <p:cBhvr>
                                        <p:cTn dur="500"/>
                                        <p:tgtEl>
                                          <p:spTgt spid="2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animEffect filter="fade" transition="in">
                                      <p:cBhvr>
                                        <p:cTn dur="500"/>
                                        <p:tgtEl>
                                          <p:spTgt spid="20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Movie Row</a:t>
            </a:r>
            <a:endParaRPr/>
          </a:p>
        </p:txBody>
      </p:sp>
      <p:sp>
        <p:nvSpPr>
          <p:cNvPr id="207" name="Google Shape;207;p3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25 seats in a movie theater row. Alice is sitting 12 seats away from the left edge. Kate is sitting to the right of Alice, and Alicia is sitting next to Kate. How many seats are there between Alicia and the right edge?</a:t>
            </a:r>
            <a:endParaRPr/>
          </a:p>
          <a:p>
            <a:pPr indent="0" lvl="0" marL="0" rtl="0" algn="l">
              <a:spcBef>
                <a:spcPts val="1600"/>
              </a:spcBef>
              <a:spcAft>
                <a:spcPts val="0"/>
              </a:spcAft>
              <a:buNone/>
            </a:pPr>
            <a:r>
              <a:rPr i="1" lang="en"/>
              <a:t>Let’s number the seats from 1 - 25. </a:t>
            </a:r>
            <a:endParaRPr i="1"/>
          </a:p>
          <a:p>
            <a:pPr indent="0" lvl="0" marL="0" rtl="0" algn="l">
              <a:spcBef>
                <a:spcPts val="1600"/>
              </a:spcBef>
              <a:spcAft>
                <a:spcPts val="0"/>
              </a:spcAft>
              <a:buNone/>
            </a:pPr>
            <a:r>
              <a:rPr i="1" lang="en"/>
              <a:t>Alice is in seat 13. Kate is in 14, and Alicia is in 15.</a:t>
            </a:r>
            <a:endParaRPr i="1"/>
          </a:p>
          <a:p>
            <a:pPr indent="0" lvl="0" marL="0" rtl="0" algn="l">
              <a:spcBef>
                <a:spcPts val="1600"/>
              </a:spcBef>
              <a:spcAft>
                <a:spcPts val="0"/>
              </a:spcAft>
              <a:buNone/>
            </a:pPr>
            <a:r>
              <a:rPr i="1" lang="en"/>
              <a:t>How many numbers are there from 16-25?</a:t>
            </a:r>
            <a:endParaRPr i="1"/>
          </a:p>
          <a:p>
            <a:pPr indent="0" lvl="0" marL="0" rtl="0" algn="l">
              <a:spcBef>
                <a:spcPts val="1600"/>
              </a:spcBef>
              <a:spcAft>
                <a:spcPts val="0"/>
              </a:spcAft>
              <a:buNone/>
            </a:pPr>
            <a:r>
              <a:rPr b="1" i="1" lang="en"/>
              <a:t>10 seats</a:t>
            </a:r>
            <a:endParaRPr b="1" i="1"/>
          </a:p>
          <a:p>
            <a:pPr indent="0" lvl="0" marL="0" rtl="0" algn="l">
              <a:spcBef>
                <a:spcPts val="1600"/>
              </a:spcBef>
              <a:spcAft>
                <a:spcPts val="1600"/>
              </a:spcAft>
              <a:buNone/>
            </a:pPr>
            <a:r>
              <a:t/>
            </a:r>
            <a:endParaRPr/>
          </a:p>
        </p:txBody>
      </p:sp>
      <p:pic>
        <p:nvPicPr>
          <p:cNvPr descr="5 Cat Movies That Are Perfect for Kids - Catster" id="208" name="Google Shape;208;p34"/>
          <p:cNvPicPr preferRelativeResize="0"/>
          <p:nvPr/>
        </p:nvPicPr>
        <p:blipFill>
          <a:blip r:embed="rId3">
            <a:alphaModFix/>
          </a:blip>
          <a:stretch>
            <a:fillRect/>
          </a:stretch>
        </p:blipFill>
        <p:spPr>
          <a:xfrm>
            <a:off x="5583775" y="2711175"/>
            <a:ext cx="3046151" cy="2030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Effect filter="fade" transition="in">
                                      <p:cBhvr>
                                        <p:cTn dur="500"/>
                                        <p:tgtEl>
                                          <p:spTgt spid="2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animEffect filter="fade" transition="in">
                                      <p:cBhvr>
                                        <p:cTn dur="500"/>
                                        <p:tgtEl>
                                          <p:spTgt spid="2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2" st="2"/>
                                            </p:txEl>
                                          </p:spTgt>
                                        </p:tgtEl>
                                        <p:attrNameLst>
                                          <p:attrName>style.visibility</p:attrName>
                                        </p:attrNameLst>
                                      </p:cBhvr>
                                      <p:to>
                                        <p:strVal val="visible"/>
                                      </p:to>
                                    </p:set>
                                    <p:animEffect filter="fade" transition="in">
                                      <p:cBhvr>
                                        <p:cTn dur="500"/>
                                        <p:tgtEl>
                                          <p:spTgt spid="2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3" st="3"/>
                                            </p:txEl>
                                          </p:spTgt>
                                        </p:tgtEl>
                                        <p:attrNameLst>
                                          <p:attrName>style.visibility</p:attrName>
                                        </p:attrNameLst>
                                      </p:cBhvr>
                                      <p:to>
                                        <p:strVal val="visible"/>
                                      </p:to>
                                    </p:set>
                                    <p:animEffect filter="fade" transition="in">
                                      <p:cBhvr>
                                        <p:cTn dur="500"/>
                                        <p:tgtEl>
                                          <p:spTgt spid="2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4" st="4"/>
                                            </p:txEl>
                                          </p:spTgt>
                                        </p:tgtEl>
                                        <p:attrNameLst>
                                          <p:attrName>style.visibility</p:attrName>
                                        </p:attrNameLst>
                                      </p:cBhvr>
                                      <p:to>
                                        <p:strVal val="visible"/>
                                      </p:to>
                                    </p:set>
                                    <p:animEffect filter="fade" transition="in">
                                      <p:cBhvr>
                                        <p:cTn dur="500"/>
                                        <p:tgtEl>
                                          <p:spTgt spid="20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5" st="5"/>
                                            </p:txEl>
                                          </p:spTgt>
                                        </p:tgtEl>
                                        <p:attrNameLst>
                                          <p:attrName>style.visibility</p:attrName>
                                        </p:attrNameLst>
                                      </p:cBhvr>
                                      <p:to>
                                        <p:strVal val="visible"/>
                                      </p:to>
                                    </p:set>
                                    <p:animEffect filter="fade" transition="in">
                                      <p:cBhvr>
                                        <p:cTn dur="500"/>
                                        <p:tgtEl>
                                          <p:spTgt spid="20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Fruit Plates</a:t>
            </a:r>
            <a:endParaRPr/>
          </a:p>
        </p:txBody>
      </p:sp>
      <p:sp>
        <p:nvSpPr>
          <p:cNvPr id="214" name="Google Shape;214;p35"/>
          <p:cNvSpPr txBox="1"/>
          <p:nvPr>
            <p:ph idx="1" type="body"/>
          </p:nvPr>
        </p:nvSpPr>
        <p:spPr>
          <a:xfrm>
            <a:off x="311700" y="1266325"/>
            <a:ext cx="8520600" cy="136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 have 9 fresh yellow catfruits. I have 3 different plates, one large, one medium, and one small. How can I arrange the catfruits so that the medium plate has 4 more catfruits than the small plate, and the large plate has 4 more fruits than the medium plate? </a:t>
            </a:r>
            <a:endParaRPr/>
          </a:p>
        </p:txBody>
      </p:sp>
      <p:pic>
        <p:nvPicPr>
          <p:cNvPr descr="Fruit Hat for Cats (Kawaii kawaii Neko Fruit-chan) - ekabuki ..." id="215" name="Google Shape;215;p35"/>
          <p:cNvPicPr preferRelativeResize="0"/>
          <p:nvPr/>
        </p:nvPicPr>
        <p:blipFill>
          <a:blip r:embed="rId3">
            <a:alphaModFix/>
          </a:blip>
          <a:stretch>
            <a:fillRect/>
          </a:stretch>
        </p:blipFill>
        <p:spPr>
          <a:xfrm>
            <a:off x="6421125" y="2390950"/>
            <a:ext cx="2411176" cy="2411176"/>
          </a:xfrm>
          <a:prstGeom prst="rect">
            <a:avLst/>
          </a:prstGeom>
          <a:noFill/>
          <a:ln>
            <a:noFill/>
          </a:ln>
        </p:spPr>
      </p:pic>
      <p:sp>
        <p:nvSpPr>
          <p:cNvPr id="216" name="Google Shape;216;p35"/>
          <p:cNvSpPr txBox="1"/>
          <p:nvPr/>
        </p:nvSpPr>
        <p:spPr>
          <a:xfrm>
            <a:off x="430275" y="2816975"/>
            <a:ext cx="6411600" cy="168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Open Sans"/>
                <a:ea typeface="Open Sans"/>
                <a:cs typeface="Open Sans"/>
                <a:sym typeface="Open Sans"/>
              </a:rPr>
              <a:t>We can place 1 catfruit in the small plate.</a:t>
            </a:r>
            <a:endParaRPr i="1">
              <a:latin typeface="Open Sans"/>
              <a:ea typeface="Open Sans"/>
              <a:cs typeface="Open Sans"/>
              <a:sym typeface="Open Sans"/>
            </a:endParaRPr>
          </a:p>
          <a:p>
            <a:pPr indent="0" lvl="0" marL="0" rtl="0" algn="l">
              <a:spcBef>
                <a:spcPts val="0"/>
              </a:spcBef>
              <a:spcAft>
                <a:spcPts val="0"/>
              </a:spcAft>
              <a:buNone/>
            </a:pPr>
            <a:r>
              <a:t/>
            </a:r>
            <a:endParaRPr i="1">
              <a:latin typeface="Open Sans"/>
              <a:ea typeface="Open Sans"/>
              <a:cs typeface="Open Sans"/>
              <a:sym typeface="Open Sans"/>
            </a:endParaRPr>
          </a:p>
          <a:p>
            <a:pPr indent="0" lvl="0" marL="0" rtl="0" algn="l">
              <a:spcBef>
                <a:spcPts val="0"/>
              </a:spcBef>
              <a:spcAft>
                <a:spcPts val="0"/>
              </a:spcAft>
              <a:buNone/>
            </a:pPr>
            <a:r>
              <a:rPr i="1" lang="en">
                <a:latin typeface="Open Sans"/>
                <a:ea typeface="Open Sans"/>
                <a:cs typeface="Open Sans"/>
                <a:sym typeface="Open Sans"/>
              </a:rPr>
              <a:t>Then, we will put 4 catfruits and one small plate onto the medium plate.</a:t>
            </a:r>
            <a:endParaRPr i="1">
              <a:latin typeface="Open Sans"/>
              <a:ea typeface="Open Sans"/>
              <a:cs typeface="Open Sans"/>
              <a:sym typeface="Open Sans"/>
            </a:endParaRPr>
          </a:p>
          <a:p>
            <a:pPr indent="0" lvl="0" marL="0" rtl="0" algn="l">
              <a:spcBef>
                <a:spcPts val="0"/>
              </a:spcBef>
              <a:spcAft>
                <a:spcPts val="0"/>
              </a:spcAft>
              <a:buNone/>
            </a:pPr>
            <a:r>
              <a:t/>
            </a:r>
            <a:endParaRPr i="1">
              <a:latin typeface="Open Sans"/>
              <a:ea typeface="Open Sans"/>
              <a:cs typeface="Open Sans"/>
              <a:sym typeface="Open Sans"/>
            </a:endParaRPr>
          </a:p>
          <a:p>
            <a:pPr indent="0" lvl="0" marL="0" rtl="0" algn="l">
              <a:spcBef>
                <a:spcPts val="0"/>
              </a:spcBef>
              <a:spcAft>
                <a:spcPts val="0"/>
              </a:spcAft>
              <a:buNone/>
            </a:pPr>
            <a:r>
              <a:rPr i="1" lang="en">
                <a:latin typeface="Open Sans"/>
                <a:ea typeface="Open Sans"/>
                <a:cs typeface="Open Sans"/>
                <a:sym typeface="Open Sans"/>
              </a:rPr>
              <a:t>Next, we will put 4 catfruits and one medium plate on the large plate.</a:t>
            </a:r>
            <a:endParaRPr i="1">
              <a:latin typeface="Open Sans"/>
              <a:ea typeface="Open Sans"/>
              <a:cs typeface="Open Sans"/>
              <a:sym typeface="Open Sans"/>
            </a:endParaRPr>
          </a:p>
          <a:p>
            <a:pPr indent="0" lvl="0" marL="0" rtl="0" algn="l">
              <a:spcBef>
                <a:spcPts val="0"/>
              </a:spcBef>
              <a:spcAft>
                <a:spcPts val="0"/>
              </a:spcAft>
              <a:buNone/>
            </a:pPr>
            <a:r>
              <a:t/>
            </a:r>
            <a:endParaRPr i="1">
              <a:latin typeface="Open Sans"/>
              <a:ea typeface="Open Sans"/>
              <a:cs typeface="Open Sans"/>
              <a:sym typeface="Open Sans"/>
            </a:endParaRPr>
          </a:p>
          <a:p>
            <a:pPr indent="0" lvl="0" marL="0" rtl="0" algn="l">
              <a:spcBef>
                <a:spcPts val="0"/>
              </a:spcBef>
              <a:spcAft>
                <a:spcPts val="0"/>
              </a:spcAft>
              <a:buNone/>
            </a:pPr>
            <a:r>
              <a:rPr i="1" lang="en">
                <a:latin typeface="Open Sans"/>
                <a:ea typeface="Open Sans"/>
                <a:cs typeface="Open Sans"/>
                <a:sym typeface="Open Sans"/>
              </a:rPr>
              <a:t>We have 1 catfruit on the small plate, 5 on the medium plate, and 9 on the large plate.</a:t>
            </a:r>
            <a:endParaRPr i="1">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Effect filter="fade" transition="in">
                                      <p:cBhvr>
                                        <p:cTn dur="600"/>
                                        <p:tgtEl>
                                          <p:spTgt spid="2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animEffect filter="fade" transition="in">
                                      <p:cBhvr>
                                        <p:cTn dur="600"/>
                                        <p:tgtEl>
                                          <p:spTgt spid="2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animEffect filter="fade" transition="in">
                                      <p:cBhvr>
                                        <p:cTn dur="600"/>
                                        <p:tgtEl>
                                          <p:spTgt spid="2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3" st="3"/>
                                            </p:txEl>
                                          </p:spTgt>
                                        </p:tgtEl>
                                        <p:attrNameLst>
                                          <p:attrName>style.visibility</p:attrName>
                                        </p:attrNameLst>
                                      </p:cBhvr>
                                      <p:to>
                                        <p:strVal val="visible"/>
                                      </p:to>
                                    </p:set>
                                    <p:animEffect filter="fade" transition="in">
                                      <p:cBhvr>
                                        <p:cTn dur="600"/>
                                        <p:tgtEl>
                                          <p:spTgt spid="2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4" st="4"/>
                                            </p:txEl>
                                          </p:spTgt>
                                        </p:tgtEl>
                                        <p:attrNameLst>
                                          <p:attrName>style.visibility</p:attrName>
                                        </p:attrNameLst>
                                      </p:cBhvr>
                                      <p:to>
                                        <p:strVal val="visible"/>
                                      </p:to>
                                    </p:set>
                                    <p:animEffect filter="fade" transition="in">
                                      <p:cBhvr>
                                        <p:cTn dur="600"/>
                                        <p:tgtEl>
                                          <p:spTgt spid="2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5" st="5"/>
                                            </p:txEl>
                                          </p:spTgt>
                                        </p:tgtEl>
                                        <p:attrNameLst>
                                          <p:attrName>style.visibility</p:attrName>
                                        </p:attrNameLst>
                                      </p:cBhvr>
                                      <p:to>
                                        <p:strVal val="visible"/>
                                      </p:to>
                                    </p:set>
                                    <p:animEffect filter="fade" transition="in">
                                      <p:cBhvr>
                                        <p:cTn dur="600"/>
                                        <p:tgtEl>
                                          <p:spTgt spid="21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6" st="6"/>
                                            </p:txEl>
                                          </p:spTgt>
                                        </p:tgtEl>
                                        <p:attrNameLst>
                                          <p:attrName>style.visibility</p:attrName>
                                        </p:attrNameLst>
                                      </p:cBhvr>
                                      <p:to>
                                        <p:strVal val="visible"/>
                                      </p:to>
                                    </p:set>
                                    <p:animEffect filter="fade" transition="in">
                                      <p:cBhvr>
                                        <p:cTn dur="600"/>
                                        <p:tgtEl>
                                          <p:spTgt spid="21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0" name="Shape 220"/>
        <p:cNvGrpSpPr/>
        <p:nvPr/>
      </p:nvGrpSpPr>
      <p:grpSpPr>
        <a:xfrm>
          <a:off x="0" y="0"/>
          <a:ext cx="0" cy="0"/>
          <a:chOff x="0" y="0"/>
          <a:chExt cx="0" cy="0"/>
        </a:xfrm>
      </p:grpSpPr>
      <p:sp>
        <p:nvSpPr>
          <p:cNvPr id="221" name="Google Shape;221;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Breakout Room Bonus</a:t>
            </a:r>
            <a:endParaRPr/>
          </a:p>
        </p:txBody>
      </p:sp>
      <p:sp>
        <p:nvSpPr>
          <p:cNvPr id="222" name="Google Shape;222;p3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do this next question, some good discussion is required.</a:t>
            </a:r>
            <a:endParaRPr/>
          </a:p>
          <a:p>
            <a:pPr indent="0" lvl="0" marL="0" rtl="0" algn="l">
              <a:spcBef>
                <a:spcPts val="1600"/>
              </a:spcBef>
              <a:spcAft>
                <a:spcPts val="1600"/>
              </a:spcAft>
              <a:buNone/>
            </a:pPr>
            <a:r>
              <a:rPr lang="en"/>
              <a:t>Let’s break into breakout rooms before the bonus!</a:t>
            </a:r>
            <a:endParaRPr/>
          </a:p>
        </p:txBody>
      </p:sp>
      <p:pic>
        <p:nvPicPr>
          <p:cNvPr descr="30 Cute Cat Pixel Kawaii | Cartoon clip art, Kids art projects ..." id="223" name="Google Shape;223;p36"/>
          <p:cNvPicPr preferRelativeResize="0"/>
          <p:nvPr/>
        </p:nvPicPr>
        <p:blipFill>
          <a:blip r:embed="rId3">
            <a:alphaModFix/>
          </a:blip>
          <a:stretch>
            <a:fillRect/>
          </a:stretch>
        </p:blipFill>
        <p:spPr>
          <a:xfrm>
            <a:off x="6307248" y="1900500"/>
            <a:ext cx="2448850" cy="26987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Coin Question</a:t>
            </a:r>
            <a:endParaRPr/>
          </a:p>
        </p:txBody>
      </p:sp>
      <p:sp>
        <p:nvSpPr>
          <p:cNvPr id="229" name="Google Shape;229;p3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have 10 bags of coins. All the bags of coins look identical, but one bag is full of fake coins - the coins in the fake bag are slightly lighter than the other coins. The real coins weigh 10 grams each, but the fakes only weigh 9 grams each (the difference is not enough to tell just by holding the coins).</a:t>
            </a:r>
            <a:endParaRPr/>
          </a:p>
          <a:p>
            <a:pPr indent="0" lvl="0" marL="0" rtl="0" algn="l">
              <a:spcBef>
                <a:spcPts val="1600"/>
              </a:spcBef>
              <a:spcAft>
                <a:spcPts val="0"/>
              </a:spcAft>
              <a:buNone/>
            </a:pPr>
            <a:r>
              <a:rPr lang="en"/>
              <a:t>If I only have one weighing on a scale, how can I find the fake bag of coins?</a:t>
            </a:r>
            <a:endParaRPr/>
          </a:p>
          <a:p>
            <a:pPr indent="0" lvl="0" marL="0" rtl="0" algn="l">
              <a:spcBef>
                <a:spcPts val="1600"/>
              </a:spcBef>
              <a:spcAft>
                <a:spcPts val="1600"/>
              </a:spcAft>
              <a:buNone/>
            </a:pPr>
            <a:r>
              <a:t/>
            </a:r>
            <a:endParaRPr/>
          </a:p>
        </p:txBody>
      </p:sp>
      <p:pic>
        <p:nvPicPr>
          <p:cNvPr descr="Amazon.com: 1byone Digital Kitchen Scale Precise Cooking Scale and ..." id="230" name="Google Shape;230;p37"/>
          <p:cNvPicPr preferRelativeResize="0"/>
          <p:nvPr/>
        </p:nvPicPr>
        <p:blipFill>
          <a:blip r:embed="rId3">
            <a:alphaModFix/>
          </a:blip>
          <a:stretch>
            <a:fillRect/>
          </a:stretch>
        </p:blipFill>
        <p:spPr>
          <a:xfrm>
            <a:off x="7041250" y="3193575"/>
            <a:ext cx="1657300" cy="1590675"/>
          </a:xfrm>
          <a:prstGeom prst="rect">
            <a:avLst/>
          </a:prstGeom>
          <a:noFill/>
          <a:ln>
            <a:noFill/>
          </a:ln>
        </p:spPr>
      </p:pic>
      <p:pic>
        <p:nvPicPr>
          <p:cNvPr descr="Image result for bag of coins" id="231" name="Google Shape;231;p37" title="https://www.freepik.com/premium-vector/full-bag-gold-coins-burst-cash-gold-money_5882907.htm"/>
          <p:cNvPicPr preferRelativeResize="0"/>
          <p:nvPr/>
        </p:nvPicPr>
        <p:blipFill>
          <a:blip r:embed="rId4">
            <a:alphaModFix/>
          </a:blip>
          <a:stretch>
            <a:fillRect/>
          </a:stretch>
        </p:blipFill>
        <p:spPr>
          <a:xfrm>
            <a:off x="527150" y="3193575"/>
            <a:ext cx="1974050" cy="169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animEffect filter="fade" transition="in">
                                      <p:cBhvr>
                                        <p:cTn dur="500"/>
                                        <p:tgtEl>
                                          <p:spTgt spid="2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animEffect filter="fade" transition="in">
                                      <p:cBhvr>
                                        <p:cTn dur="500"/>
                                        <p:tgtEl>
                                          <p:spTgt spid="2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2" st="2"/>
                                            </p:txEl>
                                          </p:spTgt>
                                        </p:tgtEl>
                                        <p:attrNameLst>
                                          <p:attrName>style.visibility</p:attrName>
                                        </p:attrNameLst>
                                      </p:cBhvr>
                                      <p:to>
                                        <p:strVal val="visible"/>
                                      </p:to>
                                    </p:set>
                                    <p:animEffect filter="fade" transition="in">
                                      <p:cBhvr>
                                        <p:cTn dur="500"/>
                                        <p:tgtEl>
                                          <p:spTgt spid="22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Coin Question Continued</a:t>
            </a:r>
            <a:endParaRPr/>
          </a:p>
        </p:txBody>
      </p:sp>
      <p:sp>
        <p:nvSpPr>
          <p:cNvPr id="237" name="Google Shape;237;p3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We can pull out 1 coin from the first bag.</a:t>
            </a:r>
            <a:endParaRPr i="1"/>
          </a:p>
          <a:p>
            <a:pPr indent="0" lvl="0" marL="0" rtl="0" algn="l">
              <a:spcBef>
                <a:spcPts val="1600"/>
              </a:spcBef>
              <a:spcAft>
                <a:spcPts val="0"/>
              </a:spcAft>
              <a:buNone/>
            </a:pPr>
            <a:r>
              <a:rPr i="1" lang="en"/>
              <a:t>Then we pull out 2 coins from the second bag.</a:t>
            </a:r>
            <a:endParaRPr i="1"/>
          </a:p>
          <a:p>
            <a:pPr indent="0" lvl="0" marL="0" rtl="0" algn="l">
              <a:spcBef>
                <a:spcPts val="1600"/>
              </a:spcBef>
              <a:spcAft>
                <a:spcPts val="0"/>
              </a:spcAft>
              <a:buNone/>
            </a:pPr>
            <a:r>
              <a:rPr i="1" lang="en"/>
              <a:t>And 3 coins from the third bag. And so on.</a:t>
            </a:r>
            <a:endParaRPr i="1"/>
          </a:p>
          <a:p>
            <a:pPr indent="0" lvl="0" marL="0" rtl="0" algn="l">
              <a:spcBef>
                <a:spcPts val="1600"/>
              </a:spcBef>
              <a:spcAft>
                <a:spcPts val="1600"/>
              </a:spcAft>
              <a:buNone/>
            </a:pPr>
            <a:r>
              <a:rPr i="1" lang="en"/>
              <a:t>Now, we will weigh all these coins on our scale.</a:t>
            </a:r>
            <a:endParaRPr i="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500"/>
                                        <p:tgtEl>
                                          <p:spTgt spid="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animEffect filter="fade" transition="in">
                                      <p:cBhvr>
                                        <p:cTn dur="500"/>
                                        <p:tgtEl>
                                          <p:spTgt spid="2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2" st="2"/>
                                            </p:txEl>
                                          </p:spTgt>
                                        </p:tgtEl>
                                        <p:attrNameLst>
                                          <p:attrName>style.visibility</p:attrName>
                                        </p:attrNameLst>
                                      </p:cBhvr>
                                      <p:to>
                                        <p:strVal val="visible"/>
                                      </p:to>
                                    </p:set>
                                    <p:animEffect filter="fade" transition="in">
                                      <p:cBhvr>
                                        <p:cTn dur="500"/>
                                        <p:tgtEl>
                                          <p:spTgt spid="2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3" st="3"/>
                                            </p:txEl>
                                          </p:spTgt>
                                        </p:tgtEl>
                                        <p:attrNameLst>
                                          <p:attrName>style.visibility</p:attrName>
                                        </p:attrNameLst>
                                      </p:cBhvr>
                                      <p:to>
                                        <p:strVal val="visible"/>
                                      </p:to>
                                    </p:set>
                                    <p:animEffect filter="fade" transition="in">
                                      <p:cBhvr>
                                        <p:cTn dur="500"/>
                                        <p:tgtEl>
                                          <p:spTgt spid="23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Coin Question Continued</a:t>
            </a:r>
            <a:endParaRPr/>
          </a:p>
        </p:txBody>
      </p:sp>
      <p:sp>
        <p:nvSpPr>
          <p:cNvPr id="243" name="Google Shape;243;p3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If all the coins were real, how much should they weigh?</a:t>
            </a:r>
            <a:endParaRPr i="1"/>
          </a:p>
          <a:p>
            <a:pPr indent="0" lvl="0" marL="0" rtl="0" algn="l">
              <a:spcBef>
                <a:spcPts val="1600"/>
              </a:spcBef>
              <a:spcAft>
                <a:spcPts val="0"/>
              </a:spcAft>
              <a:buNone/>
            </a:pPr>
            <a:r>
              <a:rPr i="1" lang="en"/>
              <a:t>However, because one set of our coins is fake, they will weigh less. </a:t>
            </a:r>
            <a:endParaRPr i="1"/>
          </a:p>
          <a:p>
            <a:pPr indent="0" lvl="0" marL="0" rtl="0" algn="l">
              <a:spcBef>
                <a:spcPts val="1600"/>
              </a:spcBef>
              <a:spcAft>
                <a:spcPts val="1600"/>
              </a:spcAft>
              <a:buNone/>
            </a:pPr>
            <a:r>
              <a:rPr i="1" lang="en"/>
              <a:t>So, we simply have to find how much our weighing differs from 55, and that will tell us which bag of coins was fake.</a:t>
            </a:r>
            <a:endParaRPr i="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500"/>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 st="1"/>
                                            </p:txEl>
                                          </p:spTgt>
                                        </p:tgtEl>
                                        <p:attrNameLst>
                                          <p:attrName>style.visibility</p:attrName>
                                        </p:attrNameLst>
                                      </p:cBhvr>
                                      <p:to>
                                        <p:strVal val="visible"/>
                                      </p:to>
                                    </p:set>
                                    <p:animEffect filter="fade" transition="in">
                                      <p:cBhvr>
                                        <p:cTn dur="500"/>
                                        <p:tgtEl>
                                          <p:spTgt spid="2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2" st="2"/>
                                            </p:txEl>
                                          </p:spTgt>
                                        </p:tgtEl>
                                        <p:attrNameLst>
                                          <p:attrName>style.visibility</p:attrName>
                                        </p:attrNameLst>
                                      </p:cBhvr>
                                      <p:to>
                                        <p:strVal val="visible"/>
                                      </p:to>
                                    </p:set>
                                    <p:animEffect filter="fade" transition="in">
                                      <p:cBhvr>
                                        <p:cTn dur="500"/>
                                        <p:tgtEl>
                                          <p:spTgt spid="24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Extra Bonus Book Bash</a:t>
            </a:r>
            <a:endParaRPr/>
          </a:p>
        </p:txBody>
      </p:sp>
      <p:sp>
        <p:nvSpPr>
          <p:cNvPr id="249" name="Google Shape;249;p4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Alice will be giving out 1 bonus book. What is your probability of winning?</a:t>
            </a:r>
            <a:endParaRPr/>
          </a:p>
          <a:p>
            <a:pPr indent="0" lvl="0" marL="0" rtl="0" algn="l">
              <a:spcBef>
                <a:spcPts val="1600"/>
              </a:spcBef>
              <a:spcAft>
                <a:spcPts val="0"/>
              </a:spcAft>
              <a:buNone/>
            </a:pPr>
            <a:r>
              <a:rPr lang="en"/>
              <a:t>If you would like to enter, pick </a:t>
            </a:r>
            <a:r>
              <a:rPr b="1" i="1" lang="en"/>
              <a:t>one</a:t>
            </a:r>
            <a:r>
              <a:rPr lang="en"/>
              <a:t> number from 1 -9. Then, type your answer into the chat!</a:t>
            </a:r>
            <a:endParaRPr/>
          </a:p>
          <a:p>
            <a:pPr indent="0" lvl="0" marL="0" rtl="0" algn="l">
              <a:spcBef>
                <a:spcPts val="1600"/>
              </a:spcBef>
              <a:spcAft>
                <a:spcPts val="1600"/>
              </a:spcAft>
              <a:buNone/>
            </a:pPr>
            <a:r>
              <a:rPr lang="en"/>
              <a:t>If you picked the number 5, check your email after class!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0" st="0"/>
                                            </p:txEl>
                                          </p:spTgt>
                                        </p:tgtEl>
                                        <p:attrNameLst>
                                          <p:attrName>style.visibility</p:attrName>
                                        </p:attrNameLst>
                                      </p:cBhvr>
                                      <p:to>
                                        <p:strVal val="visible"/>
                                      </p:to>
                                    </p:set>
                                    <p:animEffect filter="fade" transition="in">
                                      <p:cBhvr>
                                        <p:cTn dur="500"/>
                                        <p:tgtEl>
                                          <p:spTgt spid="2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1" st="1"/>
                                            </p:txEl>
                                          </p:spTgt>
                                        </p:tgtEl>
                                        <p:attrNameLst>
                                          <p:attrName>style.visibility</p:attrName>
                                        </p:attrNameLst>
                                      </p:cBhvr>
                                      <p:to>
                                        <p:strVal val="visible"/>
                                      </p:to>
                                    </p:set>
                                    <p:animEffect filter="fade" transition="in">
                                      <p:cBhvr>
                                        <p:cTn dur="500"/>
                                        <p:tgtEl>
                                          <p:spTgt spid="2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2" st="2"/>
                                            </p:txEl>
                                          </p:spTgt>
                                        </p:tgtEl>
                                        <p:attrNameLst>
                                          <p:attrName>style.visibility</p:attrName>
                                        </p:attrNameLst>
                                      </p:cBhvr>
                                      <p:to>
                                        <p:strVal val="visible"/>
                                      </p:to>
                                    </p:set>
                                    <p:animEffect filter="fade" transition="in">
                                      <p:cBhvr>
                                        <p:cTn dur="500"/>
                                        <p:tgtEl>
                                          <p:spTgt spid="24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Etak’s puzzle </a:t>
            </a:r>
            <a:endParaRPr/>
          </a:p>
        </p:txBody>
      </p:sp>
      <p:pic>
        <p:nvPicPr>
          <p:cNvPr id="255" name="Google Shape;255;p41"/>
          <p:cNvPicPr preferRelativeResize="0"/>
          <p:nvPr/>
        </p:nvPicPr>
        <p:blipFill>
          <a:blip r:embed="rId3">
            <a:alphaModFix/>
          </a:blip>
          <a:stretch>
            <a:fillRect/>
          </a:stretch>
        </p:blipFill>
        <p:spPr>
          <a:xfrm>
            <a:off x="652475" y="1842588"/>
            <a:ext cx="2767600" cy="2058150"/>
          </a:xfrm>
          <a:prstGeom prst="rect">
            <a:avLst/>
          </a:prstGeom>
          <a:noFill/>
          <a:ln>
            <a:noFill/>
          </a:ln>
        </p:spPr>
      </p:pic>
      <p:pic>
        <p:nvPicPr>
          <p:cNvPr id="256" name="Google Shape;256;p41"/>
          <p:cNvPicPr preferRelativeResize="0"/>
          <p:nvPr/>
        </p:nvPicPr>
        <p:blipFill>
          <a:blip r:embed="rId4">
            <a:alphaModFix/>
          </a:blip>
          <a:stretch>
            <a:fillRect/>
          </a:stretch>
        </p:blipFill>
        <p:spPr>
          <a:xfrm>
            <a:off x="5191725" y="1866300"/>
            <a:ext cx="3345826" cy="2010725"/>
          </a:xfrm>
          <a:prstGeom prst="rect">
            <a:avLst/>
          </a:prstGeom>
          <a:noFill/>
          <a:ln>
            <a:noFill/>
          </a:ln>
        </p:spPr>
      </p:pic>
      <p:sp>
        <p:nvSpPr>
          <p:cNvPr id="257" name="Google Shape;257;p41"/>
          <p:cNvSpPr txBox="1"/>
          <p:nvPr/>
        </p:nvSpPr>
        <p:spPr>
          <a:xfrm>
            <a:off x="589350" y="1223375"/>
            <a:ext cx="2304000" cy="5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Puzzle 1: </a:t>
            </a:r>
            <a:endParaRPr>
              <a:latin typeface="Open Sans"/>
              <a:ea typeface="Open Sans"/>
              <a:cs typeface="Open Sans"/>
              <a:sym typeface="Open Sans"/>
            </a:endParaRPr>
          </a:p>
        </p:txBody>
      </p:sp>
      <p:sp>
        <p:nvSpPr>
          <p:cNvPr id="258" name="Google Shape;258;p41"/>
          <p:cNvSpPr txBox="1"/>
          <p:nvPr/>
        </p:nvSpPr>
        <p:spPr>
          <a:xfrm>
            <a:off x="4509500" y="1204175"/>
            <a:ext cx="2491500" cy="5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Puzzle 2: </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Homework Review</a:t>
            </a:r>
            <a:endParaRPr/>
          </a:p>
        </p:txBody>
      </p:sp>
      <p:sp>
        <p:nvSpPr>
          <p:cNvPr id="80" name="Google Shape;80;p1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we send June and May back (70 + 95 = 165).</a:t>
            </a:r>
            <a:endParaRPr/>
          </a:p>
          <a:p>
            <a:pPr indent="0" lvl="0" marL="0" rtl="0" algn="l">
              <a:spcBef>
                <a:spcPts val="1600"/>
              </a:spcBef>
              <a:spcAft>
                <a:spcPts val="0"/>
              </a:spcAft>
              <a:buNone/>
            </a:pPr>
            <a:r>
              <a:rPr lang="en"/>
              <a:t>June will row the boat back to the island.</a:t>
            </a:r>
            <a:endParaRPr/>
          </a:p>
          <a:p>
            <a:pPr indent="0" lvl="0" marL="0" rtl="0" algn="l">
              <a:spcBef>
                <a:spcPts val="1600"/>
              </a:spcBef>
              <a:spcAft>
                <a:spcPts val="0"/>
              </a:spcAft>
              <a:buNone/>
            </a:pPr>
            <a:r>
              <a:rPr lang="en"/>
              <a:t>June and April will then head to shore (135 + 75 = 210).</a:t>
            </a:r>
            <a:endParaRPr/>
          </a:p>
          <a:p>
            <a:pPr indent="0" lvl="0" marL="0" rtl="0" algn="l">
              <a:spcBef>
                <a:spcPts val="1600"/>
              </a:spcBef>
              <a:spcAft>
                <a:spcPts val="0"/>
              </a:spcAft>
              <a:buNone/>
            </a:pPr>
            <a:r>
              <a:rPr lang="en"/>
              <a:t>June heads back to the island again.</a:t>
            </a:r>
            <a:endParaRPr/>
          </a:p>
          <a:p>
            <a:pPr indent="0" lvl="0" marL="0" rtl="0" algn="l">
              <a:spcBef>
                <a:spcPts val="1600"/>
              </a:spcBef>
              <a:spcAft>
                <a:spcPts val="0"/>
              </a:spcAft>
              <a:buNone/>
            </a:pPr>
            <a:r>
              <a:rPr lang="en"/>
              <a:t>Jan rows himself to shore</a:t>
            </a:r>
            <a:endParaRPr/>
          </a:p>
          <a:p>
            <a:pPr indent="0" lvl="0" marL="0" rtl="0" algn="l">
              <a:spcBef>
                <a:spcPts val="1600"/>
              </a:spcBef>
              <a:spcAft>
                <a:spcPts val="0"/>
              </a:spcAft>
              <a:buNone/>
            </a:pPr>
            <a:r>
              <a:rPr lang="en"/>
              <a:t>May heads back to the island.</a:t>
            </a:r>
            <a:endParaRPr/>
          </a:p>
          <a:p>
            <a:pPr indent="0" lvl="0" marL="0" rtl="0" algn="l">
              <a:spcBef>
                <a:spcPts val="1600"/>
              </a:spcBef>
              <a:spcAft>
                <a:spcPts val="1600"/>
              </a:spcAft>
              <a:buNone/>
            </a:pPr>
            <a:r>
              <a:rPr lang="en"/>
              <a:t>May and June leave the island together (70 + 95 = 165)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animEffect filter="fade" transition="in">
                                      <p:cBhvr>
                                        <p:cTn dur="500"/>
                                        <p:tgtEl>
                                          <p:spTgt spid="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animEffect filter="fade" transition="in">
                                      <p:cBhvr>
                                        <p:cTn dur="500"/>
                                        <p:tgtEl>
                                          <p:spTgt spid="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animEffect filter="fade" transition="in">
                                      <p:cBhvr>
                                        <p:cTn dur="500"/>
                                        <p:tgtEl>
                                          <p:spTgt spid="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3" st="3"/>
                                            </p:txEl>
                                          </p:spTgt>
                                        </p:tgtEl>
                                        <p:attrNameLst>
                                          <p:attrName>style.visibility</p:attrName>
                                        </p:attrNameLst>
                                      </p:cBhvr>
                                      <p:to>
                                        <p:strVal val="visible"/>
                                      </p:to>
                                    </p:set>
                                    <p:animEffect filter="fade" transition="in">
                                      <p:cBhvr>
                                        <p:cTn dur="500"/>
                                        <p:tgtEl>
                                          <p:spTgt spid="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4" st="4"/>
                                            </p:txEl>
                                          </p:spTgt>
                                        </p:tgtEl>
                                        <p:attrNameLst>
                                          <p:attrName>style.visibility</p:attrName>
                                        </p:attrNameLst>
                                      </p:cBhvr>
                                      <p:to>
                                        <p:strVal val="visible"/>
                                      </p:to>
                                    </p:set>
                                    <p:animEffect filter="fade" transition="in">
                                      <p:cBhvr>
                                        <p:cTn dur="500"/>
                                        <p:tgtEl>
                                          <p:spTgt spid="8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5" st="5"/>
                                            </p:txEl>
                                          </p:spTgt>
                                        </p:tgtEl>
                                        <p:attrNameLst>
                                          <p:attrName>style.visibility</p:attrName>
                                        </p:attrNameLst>
                                      </p:cBhvr>
                                      <p:to>
                                        <p:strVal val="visible"/>
                                      </p:to>
                                    </p:set>
                                    <p:animEffect filter="fade" transition="in">
                                      <p:cBhvr>
                                        <p:cTn dur="500"/>
                                        <p:tgtEl>
                                          <p:spTgt spid="8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6" st="6"/>
                                            </p:txEl>
                                          </p:spTgt>
                                        </p:tgtEl>
                                        <p:attrNameLst>
                                          <p:attrName>style.visibility</p:attrName>
                                        </p:attrNameLst>
                                      </p:cBhvr>
                                      <p:to>
                                        <p:strVal val="visible"/>
                                      </p:to>
                                    </p:set>
                                    <p:animEffect filter="fade" transition="in">
                                      <p:cBhvr>
                                        <p:cTn dur="500"/>
                                        <p:tgtEl>
                                          <p:spTgt spid="8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Bonus Etak’s puzzle: </a:t>
            </a:r>
            <a:endParaRPr/>
          </a:p>
        </p:txBody>
      </p:sp>
      <p:sp>
        <p:nvSpPr>
          <p:cNvPr id="264" name="Google Shape;264;p4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Get out a pencil </a:t>
            </a:r>
            <a:endParaRPr/>
          </a:p>
          <a:p>
            <a:pPr indent="-342900" lvl="0" marL="457200" rtl="0" algn="l">
              <a:spcBef>
                <a:spcPts val="0"/>
              </a:spcBef>
              <a:spcAft>
                <a:spcPts val="0"/>
              </a:spcAft>
              <a:buSzPts val="1800"/>
              <a:buAutoNum type="arabicPeriod"/>
            </a:pPr>
            <a:r>
              <a:rPr lang="en"/>
              <a:t>Repeat after me </a:t>
            </a:r>
            <a:endParaRPr/>
          </a:p>
          <a:p>
            <a:pPr indent="0" lvl="0" marL="457200" rtl="0" algn="l">
              <a:spcBef>
                <a:spcPts val="1600"/>
              </a:spcBef>
              <a:spcAft>
                <a:spcPts val="1600"/>
              </a:spcAft>
              <a:buNone/>
            </a:pPr>
            <a:r>
              <a:t/>
            </a:r>
            <a:endParaRPr/>
          </a:p>
        </p:txBody>
      </p:sp>
      <p:pic>
        <p:nvPicPr>
          <p:cNvPr id="265" name="Google Shape;265;p42"/>
          <p:cNvPicPr preferRelativeResize="0"/>
          <p:nvPr/>
        </p:nvPicPr>
        <p:blipFill>
          <a:blip r:embed="rId3">
            <a:alphaModFix/>
          </a:blip>
          <a:stretch>
            <a:fillRect/>
          </a:stretch>
        </p:blipFill>
        <p:spPr>
          <a:xfrm>
            <a:off x="5366750" y="1518050"/>
            <a:ext cx="2286000" cy="228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Dark Socks</a:t>
            </a:r>
            <a:endParaRPr/>
          </a:p>
        </p:txBody>
      </p:sp>
      <p:sp>
        <p:nvSpPr>
          <p:cNvPr id="86" name="Google Shape;86;p1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likes to make sure her socks match. She has 5 different types of socks. If she can only randomly pull out socks from her drawer, what is the least  number of socks she must pull out to </a:t>
            </a:r>
            <a:r>
              <a:rPr i="1" lang="en"/>
              <a:t>guarantee </a:t>
            </a:r>
            <a:r>
              <a:rPr lang="en"/>
              <a:t>she has a pair?</a:t>
            </a:r>
            <a:endParaRPr/>
          </a:p>
          <a:p>
            <a:pPr indent="0" lvl="0" marL="0" rtl="0" algn="l">
              <a:spcBef>
                <a:spcPts val="1600"/>
              </a:spcBef>
              <a:spcAft>
                <a:spcPts val="0"/>
              </a:spcAft>
              <a:buNone/>
            </a:pPr>
            <a:r>
              <a:rPr lang="en"/>
              <a:t>Alice will need to pull out 6 socks.</a:t>
            </a:r>
            <a:endParaRPr/>
          </a:p>
          <a:p>
            <a:pPr indent="0" lvl="0" marL="0" rtl="0" algn="l">
              <a:spcBef>
                <a:spcPts val="1600"/>
              </a:spcBef>
              <a:spcAft>
                <a:spcPts val="0"/>
              </a:spcAft>
              <a:buNone/>
            </a:pPr>
            <a:r>
              <a:rPr lang="en"/>
              <a:t>In the worst case, Alice will pull out 5 different socks in a row.</a:t>
            </a:r>
            <a:endParaRPr/>
          </a:p>
          <a:p>
            <a:pPr indent="0" lvl="0" marL="0" rtl="0" algn="l">
              <a:spcBef>
                <a:spcPts val="1600"/>
              </a:spcBef>
              <a:spcAft>
                <a:spcPts val="0"/>
              </a:spcAft>
              <a:buNone/>
            </a:pPr>
            <a:r>
              <a:rPr lang="en"/>
              <a:t>However, with the 6th sock, she must pull one out that she already has.</a:t>
            </a:r>
            <a:endParaRPr/>
          </a:p>
          <a:p>
            <a:pPr indent="0" lvl="0" marL="0" rtl="0" algn="l">
              <a:spcBef>
                <a:spcPts val="1600"/>
              </a:spcBef>
              <a:spcAft>
                <a:spcPts val="1600"/>
              </a:spcAft>
              <a:buNone/>
            </a:pPr>
            <a:r>
              <a:rPr lang="en"/>
              <a:t>Therefore, she needs to pull at least 6 socks to guarantee a pair.</a:t>
            </a:r>
            <a:endParaRPr/>
          </a:p>
        </p:txBody>
      </p:sp>
      <p:pic>
        <p:nvPicPr>
          <p:cNvPr descr="Cute Cat Footies | Cat Socks" id="87" name="Google Shape;87;p16"/>
          <p:cNvPicPr preferRelativeResize="0"/>
          <p:nvPr/>
        </p:nvPicPr>
        <p:blipFill>
          <a:blip r:embed="rId3">
            <a:alphaModFix/>
          </a:blip>
          <a:stretch>
            <a:fillRect/>
          </a:stretch>
        </p:blipFill>
        <p:spPr>
          <a:xfrm>
            <a:off x="7349250" y="2001325"/>
            <a:ext cx="1416000" cy="1556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animEffect filter="fade" transition="in">
                                      <p:cBhvr>
                                        <p:cTn dur="500"/>
                                        <p:tgtEl>
                                          <p:spTgt spid="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1" st="1"/>
                                            </p:txEl>
                                          </p:spTgt>
                                        </p:tgtEl>
                                        <p:attrNameLst>
                                          <p:attrName>style.visibility</p:attrName>
                                        </p:attrNameLst>
                                      </p:cBhvr>
                                      <p:to>
                                        <p:strVal val="visible"/>
                                      </p:to>
                                    </p:set>
                                    <p:animEffect filter="fade" transition="in">
                                      <p:cBhvr>
                                        <p:cTn dur="500"/>
                                        <p:tgtEl>
                                          <p:spTgt spid="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2" st="2"/>
                                            </p:txEl>
                                          </p:spTgt>
                                        </p:tgtEl>
                                        <p:attrNameLst>
                                          <p:attrName>style.visibility</p:attrName>
                                        </p:attrNameLst>
                                      </p:cBhvr>
                                      <p:to>
                                        <p:strVal val="visible"/>
                                      </p:to>
                                    </p:set>
                                    <p:animEffect filter="fade" transition="in">
                                      <p:cBhvr>
                                        <p:cTn dur="500"/>
                                        <p:tgtEl>
                                          <p:spTgt spid="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3" st="3"/>
                                            </p:txEl>
                                          </p:spTgt>
                                        </p:tgtEl>
                                        <p:attrNameLst>
                                          <p:attrName>style.visibility</p:attrName>
                                        </p:attrNameLst>
                                      </p:cBhvr>
                                      <p:to>
                                        <p:strVal val="visible"/>
                                      </p:to>
                                    </p:set>
                                    <p:animEffect filter="fade" transition="in">
                                      <p:cBhvr>
                                        <p:cTn dur="500"/>
                                        <p:tgtEl>
                                          <p:spTgt spid="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4" st="4"/>
                                            </p:txEl>
                                          </p:spTgt>
                                        </p:tgtEl>
                                        <p:attrNameLst>
                                          <p:attrName>style.visibility</p:attrName>
                                        </p:attrNameLst>
                                      </p:cBhvr>
                                      <p:to>
                                        <p:strVal val="visible"/>
                                      </p:to>
                                    </p:set>
                                    <p:animEffect filter="fade" transition="in">
                                      <p:cBhvr>
                                        <p:cTn dur="500"/>
                                        <p:tgtEl>
                                          <p:spTgt spid="8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Pigeonhole Principle</a:t>
            </a:r>
            <a:endParaRPr/>
          </a:p>
        </p:txBody>
      </p:sp>
      <p:sp>
        <p:nvSpPr>
          <p:cNvPr id="93" name="Google Shape;93;p1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pigeonhole principle states that with more pigeons than pigeonholes, at least one hole will have 2 pigeons in it.</a:t>
            </a:r>
            <a:endParaRPr/>
          </a:p>
          <a:p>
            <a:pPr indent="0" lvl="0" marL="0" rtl="0" algn="l">
              <a:spcBef>
                <a:spcPts val="1600"/>
              </a:spcBef>
              <a:spcAft>
                <a:spcPts val="1600"/>
              </a:spcAft>
              <a:buNone/>
            </a:pPr>
            <a:r>
              <a:rPr lang="en"/>
              <a:t>In other cases, if we have n number of possible outcomes, we will need at least n + 1 cases to guarantee there is two of one outcome.</a:t>
            </a:r>
            <a:endParaRPr/>
          </a:p>
        </p:txBody>
      </p:sp>
      <p:pic>
        <p:nvPicPr>
          <p:cNvPr descr="Animated Pigeon Sticker GIF | Gfycat" id="94" name="Google Shape;94;p17"/>
          <p:cNvPicPr preferRelativeResize="0"/>
          <p:nvPr/>
        </p:nvPicPr>
        <p:blipFill>
          <a:blip r:embed="rId3">
            <a:alphaModFix/>
          </a:blip>
          <a:stretch>
            <a:fillRect/>
          </a:stretch>
        </p:blipFill>
        <p:spPr>
          <a:xfrm flipH="1">
            <a:off x="5245301" y="2800348"/>
            <a:ext cx="3586999" cy="2013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Pigeonhole Practice</a:t>
            </a:r>
            <a:endParaRPr/>
          </a:p>
        </p:txBody>
      </p:sp>
      <p:sp>
        <p:nvSpPr>
          <p:cNvPr id="100" name="Google Shape;100;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Celia has 20 pigeonholes. What is the maximum number of pigeons she can own so that…</a:t>
            </a:r>
            <a:endParaRPr/>
          </a:p>
          <a:p>
            <a:pPr indent="-342900" lvl="0" marL="457200" rtl="0" algn="l">
              <a:spcBef>
                <a:spcPts val="1600"/>
              </a:spcBef>
              <a:spcAft>
                <a:spcPts val="0"/>
              </a:spcAft>
              <a:buSzPts val="1800"/>
              <a:buAutoNum type="alphaLcPeriod"/>
            </a:pPr>
            <a:r>
              <a:rPr lang="en"/>
              <a:t>Each pigeon has its own hole?</a:t>
            </a:r>
            <a:endParaRPr/>
          </a:p>
          <a:p>
            <a:pPr indent="0" lvl="0" marL="457200" rtl="0" algn="l">
              <a:spcBef>
                <a:spcPts val="1600"/>
              </a:spcBef>
              <a:spcAft>
                <a:spcPts val="0"/>
              </a:spcAft>
              <a:buNone/>
            </a:pPr>
            <a:r>
              <a:rPr i="1" lang="en" sz="1600"/>
              <a:t>Celia can own 20 pigeons and give one a unique pigeonhole. However, any 21st pigeon would have to share a hole.</a:t>
            </a:r>
            <a:endParaRPr i="1" sz="1600"/>
          </a:p>
          <a:p>
            <a:pPr indent="-342900" lvl="0" marL="457200" rtl="0" algn="l">
              <a:spcBef>
                <a:spcPts val="1600"/>
              </a:spcBef>
              <a:spcAft>
                <a:spcPts val="0"/>
              </a:spcAft>
              <a:buSzPts val="1800"/>
              <a:buAutoNum type="alphaLcPeriod"/>
            </a:pPr>
            <a:r>
              <a:rPr lang="en"/>
              <a:t>There is a maximum of 2 pigeons in each hole?</a:t>
            </a:r>
            <a:endParaRPr/>
          </a:p>
          <a:p>
            <a:pPr indent="0" lvl="0" marL="457200" rtl="0" algn="l">
              <a:spcBef>
                <a:spcPts val="1600"/>
              </a:spcBef>
              <a:spcAft>
                <a:spcPts val="1600"/>
              </a:spcAft>
              <a:buNone/>
            </a:pPr>
            <a:r>
              <a:rPr i="1" lang="en" sz="1600"/>
              <a:t>2 x 20 = 40. </a:t>
            </a:r>
            <a:r>
              <a:rPr i="1" lang="en" sz="1600"/>
              <a:t>With 40 pigeons, Celia can place 2 pigeons in each hole. At this point, any further pigeons would have to be put into a hole already occupied by other pigeons.</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500"/>
                                        <p:tgtEl>
                                          <p:spTgt spid="1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animEffect filter="fade" transition="in">
                                      <p:cBhvr>
                                        <p:cTn dur="500"/>
                                        <p:tgtEl>
                                          <p:spTgt spid="1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animEffect filter="fade" transition="in">
                                      <p:cBhvr>
                                        <p:cTn dur="500"/>
                                        <p:tgtEl>
                                          <p:spTgt spid="1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animEffect filter="fade" transition="in">
                                      <p:cBhvr>
                                        <p:cTn dur="500"/>
                                        <p:tgtEl>
                                          <p:spTgt spid="1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4" st="4"/>
                                            </p:txEl>
                                          </p:spTgt>
                                        </p:tgtEl>
                                        <p:attrNameLst>
                                          <p:attrName>style.visibility</p:attrName>
                                        </p:attrNameLst>
                                      </p:cBhvr>
                                      <p:to>
                                        <p:strVal val="visible"/>
                                      </p:to>
                                    </p:set>
                                    <p:animEffect filter="fade" transition="in">
                                      <p:cBhvr>
                                        <p:cTn dur="500"/>
                                        <p:tgtEl>
                                          <p:spTgt spid="10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Socks!</a:t>
            </a:r>
            <a:endParaRPr/>
          </a:p>
        </p:txBody>
      </p:sp>
      <p:sp>
        <p:nvSpPr>
          <p:cNvPr id="106" name="Google Shape;106;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Ragneo has a drawer with 10 black, 10 white, and 10 green socks. The room is dark, so Ragneo can not see the socks in the drawer.</a:t>
            </a:r>
            <a:endParaRPr/>
          </a:p>
          <a:p>
            <a:pPr indent="0" lvl="0" marL="0" rtl="0" algn="l">
              <a:spcBef>
                <a:spcPts val="1600"/>
              </a:spcBef>
              <a:spcAft>
                <a:spcPts val="0"/>
              </a:spcAft>
              <a:buNone/>
            </a:pPr>
            <a:r>
              <a:rPr lang="en"/>
              <a:t>What is the least number of socks Ragneo must draw out to be certain that... </a:t>
            </a:r>
            <a:endParaRPr i="1" sz="1600"/>
          </a:p>
          <a:p>
            <a:pPr indent="-342900" lvl="0" marL="457200" rtl="0" algn="l">
              <a:spcBef>
                <a:spcPts val="1600"/>
              </a:spcBef>
              <a:spcAft>
                <a:spcPts val="0"/>
              </a:spcAft>
              <a:buSzPts val="1800"/>
              <a:buAutoNum type="alphaLcPeriod"/>
            </a:pPr>
            <a:r>
              <a:rPr lang="en"/>
              <a:t>He has a pair of black socks?</a:t>
            </a:r>
            <a:endParaRPr/>
          </a:p>
          <a:p>
            <a:pPr indent="0" lvl="0" marL="457200" rtl="0" algn="l">
              <a:spcBef>
                <a:spcPts val="0"/>
              </a:spcBef>
              <a:spcAft>
                <a:spcPts val="0"/>
              </a:spcAft>
              <a:buNone/>
            </a:pPr>
            <a:r>
              <a:rPr i="1" lang="en" sz="1600"/>
              <a:t>In the worst case, Ragneo can pull out all 10 white socks and 10 green socks before getting any black socks. He will need </a:t>
            </a:r>
            <a:r>
              <a:rPr b="1" i="1" lang="en" sz="1600"/>
              <a:t>22 </a:t>
            </a:r>
            <a:r>
              <a:rPr i="1" lang="en" sz="1600"/>
              <a:t>socks.</a:t>
            </a:r>
            <a:endParaRPr i="1" sz="1600"/>
          </a:p>
          <a:p>
            <a:pPr indent="-342900" lvl="0" marL="457200" rtl="0" algn="l">
              <a:spcBef>
                <a:spcPts val="1600"/>
              </a:spcBef>
              <a:spcAft>
                <a:spcPts val="0"/>
              </a:spcAft>
              <a:buSzPts val="1800"/>
              <a:buAutoNum type="alphaLcPeriod"/>
            </a:pPr>
            <a:r>
              <a:rPr lang="en"/>
              <a:t>He has one pair of every single color?</a:t>
            </a:r>
            <a:endParaRPr/>
          </a:p>
          <a:p>
            <a:pPr indent="0" lvl="0" marL="457200" rtl="0" algn="l">
              <a:spcBef>
                <a:spcPts val="0"/>
              </a:spcBef>
              <a:spcAft>
                <a:spcPts val="1600"/>
              </a:spcAft>
              <a:buNone/>
            </a:pPr>
            <a:r>
              <a:rPr i="1" lang="en" sz="1600"/>
              <a:t>Like the last one, Ragneo can pull out 20 socks without hitting a third color. He needs to pull out </a:t>
            </a:r>
            <a:r>
              <a:rPr b="1" i="1" lang="en" sz="1600"/>
              <a:t>22</a:t>
            </a:r>
            <a:r>
              <a:rPr i="1" lang="en" sz="1600"/>
              <a:t> socks to guarantee a pair of every single color.</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500"/>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500"/>
                                        <p:tgtEl>
                                          <p:spTgt spid="1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500"/>
                                        <p:tgtEl>
                                          <p:spTgt spid="1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animEffect filter="fade" transition="in">
                                      <p:cBhvr>
                                        <p:cTn dur="500"/>
                                        <p:tgtEl>
                                          <p:spTgt spid="1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animEffect filter="fade" transition="in">
                                      <p:cBhvr>
                                        <p:cTn dur="500"/>
                                        <p:tgtEl>
                                          <p:spTgt spid="1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5" st="5"/>
                                            </p:txEl>
                                          </p:spTgt>
                                        </p:tgtEl>
                                        <p:attrNameLst>
                                          <p:attrName>style.visibility</p:attrName>
                                        </p:attrNameLst>
                                      </p:cBhvr>
                                      <p:to>
                                        <p:strVal val="visible"/>
                                      </p:to>
                                    </p:set>
                                    <p:animEffect filter="fade" transition="in">
                                      <p:cBhvr>
                                        <p:cTn dur="500"/>
                                        <p:tgtEl>
                                          <p:spTgt spid="10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the minimum...</a:t>
            </a:r>
            <a:endParaRPr/>
          </a:p>
        </p:txBody>
      </p:sp>
      <p:sp>
        <p:nvSpPr>
          <p:cNvPr id="112" name="Google Shape;112;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minimum number of people you need to guarantee...</a:t>
            </a:r>
            <a:endParaRPr/>
          </a:p>
          <a:p>
            <a:pPr indent="-342900" lvl="0" marL="457200" rtl="0" algn="l">
              <a:spcBef>
                <a:spcPts val="1600"/>
              </a:spcBef>
              <a:spcAft>
                <a:spcPts val="0"/>
              </a:spcAft>
              <a:buSzPts val="1800"/>
              <a:buAutoNum type="alphaLcPeriod"/>
            </a:pPr>
            <a:r>
              <a:rPr lang="en"/>
              <a:t>two have the same birth month?</a:t>
            </a:r>
            <a:endParaRPr/>
          </a:p>
          <a:p>
            <a:pPr indent="0" lvl="0" marL="457200" rtl="0" algn="l">
              <a:spcBef>
                <a:spcPts val="0"/>
              </a:spcBef>
              <a:spcAft>
                <a:spcPts val="0"/>
              </a:spcAft>
              <a:buNone/>
            </a:pPr>
            <a:r>
              <a:rPr i="1" lang="en" sz="1600"/>
              <a:t>There are 12 months in a year, so the worst case scenario is we pull 12 people with different birth months. We need 13 to guarantee two have the same birth month.</a:t>
            </a:r>
            <a:endParaRPr i="1" sz="1600"/>
          </a:p>
          <a:p>
            <a:pPr indent="-342900" lvl="0" marL="457200" rtl="0" algn="l">
              <a:spcBef>
                <a:spcPts val="1600"/>
              </a:spcBef>
              <a:spcAft>
                <a:spcPts val="0"/>
              </a:spcAft>
              <a:buSzPts val="1800"/>
              <a:buAutoNum type="alphaLcPeriod"/>
            </a:pPr>
            <a:r>
              <a:rPr lang="en"/>
              <a:t>two share the same first name initial?</a:t>
            </a:r>
            <a:endParaRPr/>
          </a:p>
          <a:p>
            <a:pPr indent="0" lvl="0" marL="457200" rtl="0" algn="l">
              <a:spcBef>
                <a:spcPts val="0"/>
              </a:spcBef>
              <a:spcAft>
                <a:spcPts val="0"/>
              </a:spcAft>
              <a:buNone/>
            </a:pPr>
            <a:r>
              <a:rPr i="1" lang="en" sz="1600"/>
              <a:t>In the worst case, we can get 26 people with different first initials. We will need 26 + 1 or 27 to be sure.</a:t>
            </a:r>
            <a:endParaRPr i="1" sz="1600"/>
          </a:p>
          <a:p>
            <a:pPr indent="-342900" lvl="0" marL="457200" rtl="0" algn="l">
              <a:spcBef>
                <a:spcPts val="1600"/>
              </a:spcBef>
              <a:spcAft>
                <a:spcPts val="0"/>
              </a:spcAft>
              <a:buSzPts val="1800"/>
              <a:buAutoNum type="alphaLcPeriod"/>
            </a:pPr>
            <a:r>
              <a:rPr lang="en"/>
              <a:t>two come from the same U.S. State (assume they are all Americans)?</a:t>
            </a:r>
            <a:endParaRPr/>
          </a:p>
          <a:p>
            <a:pPr indent="0" lvl="0" marL="457200" rtl="0" algn="l">
              <a:spcBef>
                <a:spcPts val="0"/>
              </a:spcBef>
              <a:spcAft>
                <a:spcPts val="1600"/>
              </a:spcAft>
              <a:buNone/>
            </a:pPr>
            <a:r>
              <a:rPr i="1" lang="en" sz="1600"/>
              <a:t>There are 50 states, so we need 50 + 1, or 51 states to be certain.</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10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10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1000"/>
                                        <p:tgtEl>
                                          <p:spTgt spid="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3" st="3"/>
                                            </p:txEl>
                                          </p:spTgt>
                                        </p:tgtEl>
                                        <p:attrNameLst>
                                          <p:attrName>style.visibility</p:attrName>
                                        </p:attrNameLst>
                                      </p:cBhvr>
                                      <p:to>
                                        <p:strVal val="visible"/>
                                      </p:to>
                                    </p:set>
                                    <p:animEffect filter="fade" transition="in">
                                      <p:cBhvr>
                                        <p:cTn dur="1000"/>
                                        <p:tgtEl>
                                          <p:spTgt spid="1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4" st="4"/>
                                            </p:txEl>
                                          </p:spTgt>
                                        </p:tgtEl>
                                        <p:attrNameLst>
                                          <p:attrName>style.visibility</p:attrName>
                                        </p:attrNameLst>
                                      </p:cBhvr>
                                      <p:to>
                                        <p:strVal val="visible"/>
                                      </p:to>
                                    </p:set>
                                    <p:animEffect filter="fade" transition="in">
                                      <p:cBhvr>
                                        <p:cTn dur="1000"/>
                                        <p:tgtEl>
                                          <p:spTgt spid="1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5" st="5"/>
                                            </p:txEl>
                                          </p:spTgt>
                                        </p:tgtEl>
                                        <p:attrNameLst>
                                          <p:attrName>style.visibility</p:attrName>
                                        </p:attrNameLst>
                                      </p:cBhvr>
                                      <p:to>
                                        <p:strVal val="visible"/>
                                      </p:to>
                                    </p:set>
                                    <p:animEffect filter="fade" transition="in">
                                      <p:cBhvr>
                                        <p:cTn dur="1000"/>
                                        <p:tgtEl>
                                          <p:spTgt spid="1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6" st="6"/>
                                            </p:txEl>
                                          </p:spTgt>
                                        </p:tgtEl>
                                        <p:attrNameLst>
                                          <p:attrName>style.visibility</p:attrName>
                                        </p:attrNameLst>
                                      </p:cBhvr>
                                      <p:to>
                                        <p:strVal val="visible"/>
                                      </p:to>
                                    </p:set>
                                    <p:animEffect filter="fade" transition="in">
                                      <p:cBhvr>
                                        <p:cTn dur="1000"/>
                                        <p:tgtEl>
                                          <p:spTgt spid="11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the minimum advanced...</a:t>
            </a:r>
            <a:endParaRPr/>
          </a:p>
        </p:txBody>
      </p:sp>
      <p:sp>
        <p:nvSpPr>
          <p:cNvPr id="118" name="Google Shape;118;p2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the minimum number of people we need to guarantee…</a:t>
            </a:r>
            <a:endParaRPr/>
          </a:p>
          <a:p>
            <a:pPr indent="-342900" lvl="0" marL="457200" rtl="0" algn="l">
              <a:spcBef>
                <a:spcPts val="1600"/>
              </a:spcBef>
              <a:spcAft>
                <a:spcPts val="0"/>
              </a:spcAft>
              <a:buSzPts val="1800"/>
              <a:buAutoNum type="alphaLcPeriod"/>
            </a:pPr>
            <a:r>
              <a:rPr lang="en"/>
              <a:t>3 people share the same birthday?</a:t>
            </a:r>
            <a:endParaRPr/>
          </a:p>
          <a:p>
            <a:pPr indent="0" lvl="0" marL="457200" rtl="0" algn="l">
              <a:spcBef>
                <a:spcPts val="1600"/>
              </a:spcBef>
              <a:spcAft>
                <a:spcPts val="0"/>
              </a:spcAft>
              <a:buNone/>
            </a:pPr>
            <a:r>
              <a:rPr i="1" lang="en" sz="1600"/>
              <a:t>In our worst case scenario, we can find 366 x 2 = 732 people without reaching 3 people on one day, However, the </a:t>
            </a:r>
            <a:r>
              <a:rPr b="1" i="1" lang="en" sz="1600"/>
              <a:t>733</a:t>
            </a:r>
            <a:r>
              <a:rPr i="1" lang="en" sz="1600"/>
              <a:t>rd person will need to have a birthday on a day 2 others have their birthday. </a:t>
            </a:r>
            <a:endParaRPr i="1" sz="1600"/>
          </a:p>
          <a:p>
            <a:pPr indent="-342900" lvl="0" marL="457200" rtl="0" algn="l">
              <a:spcBef>
                <a:spcPts val="1600"/>
              </a:spcBef>
              <a:spcAft>
                <a:spcPts val="0"/>
              </a:spcAft>
              <a:buSzPts val="1800"/>
              <a:buAutoNum type="alphaLcPeriod"/>
            </a:pPr>
            <a:r>
              <a:rPr lang="en"/>
              <a:t>2 people share the same first </a:t>
            </a:r>
            <a:r>
              <a:rPr i="1" lang="en"/>
              <a:t>and</a:t>
            </a:r>
            <a:r>
              <a:rPr lang="en"/>
              <a:t> last initial?</a:t>
            </a:r>
            <a:endParaRPr/>
          </a:p>
          <a:p>
            <a:pPr indent="0" lvl="0" marL="457200" rtl="0" algn="l">
              <a:spcBef>
                <a:spcPts val="1600"/>
              </a:spcBef>
              <a:spcAft>
                <a:spcPts val="1600"/>
              </a:spcAft>
              <a:buNone/>
            </a:pPr>
            <a:r>
              <a:rPr i="1" lang="en" sz="1600"/>
              <a:t>There are 26 different choices for first and last initial. That gives a total of 26 x 26 = 676 different initial combinations. In our worst scenario, we can grab 676 people with different initials. We need a minimum of </a:t>
            </a:r>
            <a:r>
              <a:rPr b="1" i="1" lang="en" sz="1600"/>
              <a:t>677</a:t>
            </a:r>
            <a:r>
              <a:rPr i="1" lang="en" sz="1600"/>
              <a:t> people.</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500"/>
                                        <p:tgtEl>
                                          <p:spTgt spid="1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animEffect filter="fade" transition="in">
                                      <p:cBhvr>
                                        <p:cTn dur="500"/>
                                        <p:tgtEl>
                                          <p:spTgt spid="1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animEffect filter="fade" transition="in">
                                      <p:cBhvr>
                                        <p:cTn dur="500"/>
                                        <p:tgtEl>
                                          <p:spTgt spid="1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animEffect filter="fade" transition="in">
                                      <p:cBhvr>
                                        <p:cTn dur="500"/>
                                        <p:tgtEl>
                                          <p:spTgt spid="1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animEffect filter="fade" transition="in">
                                      <p:cBhvr>
                                        <p:cTn dur="500"/>
                                        <p:tgtEl>
                                          <p:spTgt spid="11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