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PT Sans Narrow"/>
      <p:regular r:id="rId24"/>
      <p:bold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PTSansNarrow-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regular.fntdata"/><Relationship Id="rId25" Type="http://schemas.openxmlformats.org/officeDocument/2006/relationships/font" Target="fonts/PTSansNarrow-bold.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ecfa6384b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ecfa6384b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ecfa6384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ecfa6384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ecfa6384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ecfa6384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ecfa6384b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8ecfa6384b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8ecfa6384b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8ecfa6384b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Half hearted</a:t>
            </a:r>
            <a:endParaRPr>
              <a:latin typeface="Open Sans"/>
              <a:ea typeface="Open Sans"/>
              <a:cs typeface="Open Sans"/>
              <a:sym typeface="Open Sans"/>
            </a:endParaRPr>
          </a:p>
          <a:p>
            <a:pPr indent="-298450" lvl="0" marL="457200" rtl="0" algn="l">
              <a:spcBef>
                <a:spcPts val="0"/>
              </a:spcBef>
              <a:spcAft>
                <a:spcPts val="0"/>
              </a:spcAft>
              <a:buSzPts val="1100"/>
              <a:buFont typeface="Open Sans"/>
              <a:buAutoNum type="arabicPeriod"/>
            </a:pPr>
            <a:r>
              <a:rPr lang="en">
                <a:latin typeface="Open Sans"/>
                <a:ea typeface="Open Sans"/>
                <a:cs typeface="Open Sans"/>
                <a:sym typeface="Open Sans"/>
              </a:rPr>
              <a:t>Top hat</a:t>
            </a:r>
            <a:endParaRPr>
              <a:latin typeface="Open Sans"/>
              <a:ea typeface="Open Sans"/>
              <a:cs typeface="Open Sans"/>
              <a:sym typeface="Open San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20f1f7ff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920f1f7ff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20f1f7ff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920f1f7ff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20f1f7ff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920f1f7ff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920f1f7ff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920f1f7ff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Note: It’s hard to make a factor tree in slides, but I’ve listed out what you could do</a:t>
            </a:r>
            <a:endParaRPr>
              <a:latin typeface="Open Sans"/>
              <a:ea typeface="Open Sans"/>
              <a:cs typeface="Open Sans"/>
              <a:sym typeface="Open San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920f1f7ffa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920f1f7ffa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920f1f7ffa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920f1f7ffa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8ecfa6384b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ecfa6384b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8ecfa6384b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ecfa6384b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8ecfa638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ecfa638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8ecfa6384b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ecfa6384b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ecfa6384b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ecfa6384b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ecfa6384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ecfa6384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ecfa6384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ecfa6384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ecfa6384b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ecfa6384b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p14:dur="400">
        <p:push dir="r"/>
      </p:transition>
    </mc:Choice>
    <mc:Fallback>
      <p:transition>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Day 4: LCM</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July 30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LCM - A special case</a:t>
            </a:r>
            <a:endParaRPr/>
          </a:p>
        </p:txBody>
      </p:sp>
      <p:sp>
        <p:nvSpPr>
          <p:cNvPr id="122" name="Google Shape;122;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 special case of LCM we should be aware of. If one of the numbers is a factor of the other number, the larger one is the LCM.</a:t>
            </a:r>
            <a:endParaRPr/>
          </a:p>
          <a:p>
            <a:pPr indent="0" lvl="0" marL="0" rtl="0" algn="l">
              <a:spcBef>
                <a:spcPts val="1600"/>
              </a:spcBef>
              <a:spcAft>
                <a:spcPts val="0"/>
              </a:spcAft>
              <a:buNone/>
            </a:pPr>
            <a:r>
              <a:rPr lang="en"/>
              <a:t>Let’s try this:</a:t>
            </a:r>
            <a:endParaRPr/>
          </a:p>
          <a:p>
            <a:pPr indent="-342900" lvl="0" marL="457200" rtl="0" algn="l">
              <a:spcBef>
                <a:spcPts val="1600"/>
              </a:spcBef>
              <a:spcAft>
                <a:spcPts val="0"/>
              </a:spcAft>
              <a:buSzPts val="1800"/>
              <a:buAutoNum type="alphaLcPeriod"/>
            </a:pPr>
            <a:r>
              <a:rPr lang="en"/>
              <a:t>Find the LCM of 18 and 54</a:t>
            </a:r>
            <a:endParaRPr/>
          </a:p>
          <a:p>
            <a:pPr indent="0" lvl="0" marL="457200" rtl="0" algn="l">
              <a:spcBef>
                <a:spcPts val="0"/>
              </a:spcBef>
              <a:spcAft>
                <a:spcPts val="0"/>
              </a:spcAft>
              <a:buNone/>
            </a:pPr>
            <a:r>
              <a:rPr i="1" lang="en" sz="1500"/>
              <a:t>54</a:t>
            </a:r>
            <a:r>
              <a:rPr i="1" lang="en" sz="1500"/>
              <a:t> = 3 x 18, so 18 is a factor of 54. 54 is the LCM.</a:t>
            </a:r>
            <a:endParaRPr i="1" sz="1500"/>
          </a:p>
          <a:p>
            <a:pPr indent="-342900" lvl="0" marL="457200" rtl="0" algn="l">
              <a:spcBef>
                <a:spcPts val="1600"/>
              </a:spcBef>
              <a:spcAft>
                <a:spcPts val="0"/>
              </a:spcAft>
              <a:buSzPts val="1800"/>
              <a:buAutoNum type="alphaLcPeriod"/>
            </a:pPr>
            <a:r>
              <a:rPr lang="en"/>
              <a:t>Find the LCM of 12 and </a:t>
            </a:r>
            <a:r>
              <a:rPr lang="en"/>
              <a:t>60</a:t>
            </a:r>
            <a:endParaRPr/>
          </a:p>
          <a:p>
            <a:pPr indent="0" lvl="0" marL="457200" rtl="0" algn="l">
              <a:spcBef>
                <a:spcPts val="0"/>
              </a:spcBef>
              <a:spcAft>
                <a:spcPts val="0"/>
              </a:spcAft>
              <a:buNone/>
            </a:pPr>
            <a:r>
              <a:rPr i="1" lang="en" sz="1500"/>
              <a:t>60 = 12 x 5, so 12 is a factor of 60. 60 is the LCM</a:t>
            </a:r>
            <a:endParaRPr i="1" sz="1500"/>
          </a:p>
          <a:p>
            <a:pPr indent="-342900" lvl="0" marL="457200" rtl="0" algn="l">
              <a:spcBef>
                <a:spcPts val="1600"/>
              </a:spcBef>
              <a:spcAft>
                <a:spcPts val="0"/>
              </a:spcAft>
              <a:buSzPts val="1800"/>
              <a:buAutoNum type="alphaLcPeriod"/>
            </a:pPr>
            <a:r>
              <a:rPr lang="en"/>
              <a:t>Find the LCM of 21 and 42</a:t>
            </a:r>
            <a:endParaRPr/>
          </a:p>
          <a:p>
            <a:pPr indent="0" lvl="0" marL="457200" rtl="0" algn="l">
              <a:spcBef>
                <a:spcPts val="0"/>
              </a:spcBef>
              <a:spcAft>
                <a:spcPts val="1600"/>
              </a:spcAft>
              <a:buNone/>
            </a:pPr>
            <a:r>
              <a:rPr i="1" lang="en" sz="1500"/>
              <a:t>42 = 2 x 21, so 21 is a factor of 42. 42 is the LCM.</a:t>
            </a:r>
            <a:endParaRPr i="1"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 calcmode="lin" valueType="num">
                                      <p:cBhvr additive="base">
                                        <p:cTn dur="500"/>
                                        <p:tgtEl>
                                          <p:spTgt spid="122">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 calcmode="lin" valueType="num">
                                      <p:cBhvr additive="base">
                                        <p:cTn dur="500"/>
                                        <p:tgtEl>
                                          <p:spTgt spid="122">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 calcmode="lin" valueType="num">
                                      <p:cBhvr additive="base">
                                        <p:cTn dur="500"/>
                                        <p:tgtEl>
                                          <p:spTgt spid="122">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 calcmode="lin" valueType="num">
                                      <p:cBhvr additive="base">
                                        <p:cTn dur="500"/>
                                        <p:tgtEl>
                                          <p:spTgt spid="122">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anim calcmode="lin" valueType="num">
                                      <p:cBhvr additive="base">
                                        <p:cTn dur="500"/>
                                        <p:tgtEl>
                                          <p:spTgt spid="122">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anim calcmode="lin" valueType="num">
                                      <p:cBhvr additive="base">
                                        <p:cTn dur="500"/>
                                        <p:tgtEl>
                                          <p:spTgt spid="122">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6" st="6"/>
                                            </p:txEl>
                                          </p:spTgt>
                                        </p:tgtEl>
                                        <p:attrNameLst>
                                          <p:attrName>style.visibility</p:attrName>
                                        </p:attrNameLst>
                                      </p:cBhvr>
                                      <p:to>
                                        <p:strVal val="visible"/>
                                      </p:to>
                                    </p:set>
                                    <p:anim calcmode="lin" valueType="num">
                                      <p:cBhvr additive="base">
                                        <p:cTn dur="500"/>
                                        <p:tgtEl>
                                          <p:spTgt spid="122">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22">
                                            <p:txEl>
                                              <p:pRg end="7" st="7"/>
                                            </p:txEl>
                                          </p:spTgt>
                                        </p:tgtEl>
                                        <p:attrNameLst>
                                          <p:attrName>style.visibility</p:attrName>
                                        </p:attrNameLst>
                                      </p:cBhvr>
                                      <p:to>
                                        <p:strVal val="visible"/>
                                      </p:to>
                                    </p:set>
                                    <p:anim calcmode="lin" valueType="num">
                                      <p:cBhvr additive="base">
                                        <p:cTn dur="500"/>
                                        <p:tgtEl>
                                          <p:spTgt spid="122">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LCM Quick Practice</a:t>
            </a:r>
            <a:endParaRPr/>
          </a:p>
        </p:txBody>
      </p:sp>
      <p:sp>
        <p:nvSpPr>
          <p:cNvPr id="128" name="Google Shape;128;p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LCM of the following numbers:</a:t>
            </a:r>
            <a:endParaRPr/>
          </a:p>
          <a:p>
            <a:pPr indent="-342900" lvl="0" marL="457200" rtl="0" algn="l">
              <a:spcBef>
                <a:spcPts val="1600"/>
              </a:spcBef>
              <a:spcAft>
                <a:spcPts val="0"/>
              </a:spcAft>
              <a:buSzPts val="1800"/>
              <a:buAutoNum type="alphaLcPeriod"/>
            </a:pPr>
            <a:r>
              <a:rPr lang="en"/>
              <a:t>4 and 10</a:t>
            </a:r>
            <a:endParaRPr/>
          </a:p>
          <a:p>
            <a:pPr indent="0" lvl="0" marL="457200" rtl="0" algn="l">
              <a:spcBef>
                <a:spcPts val="1600"/>
              </a:spcBef>
              <a:spcAft>
                <a:spcPts val="0"/>
              </a:spcAft>
              <a:buNone/>
            </a:pPr>
            <a:r>
              <a:rPr i="1" lang="en" sz="1600"/>
              <a:t>The GCF is 2. 4 x 10 ÷ 2 = </a:t>
            </a:r>
            <a:r>
              <a:rPr b="1" i="1" lang="en" sz="1600"/>
              <a:t>20</a:t>
            </a:r>
            <a:endParaRPr b="1" i="1" sz="1600"/>
          </a:p>
          <a:p>
            <a:pPr indent="-342900" lvl="0" marL="457200" rtl="0" algn="l">
              <a:spcBef>
                <a:spcPts val="1600"/>
              </a:spcBef>
              <a:spcAft>
                <a:spcPts val="0"/>
              </a:spcAft>
              <a:buSzPts val="1800"/>
              <a:buAutoNum type="alphaLcPeriod"/>
            </a:pPr>
            <a:r>
              <a:rPr lang="en"/>
              <a:t>12 and 18</a:t>
            </a:r>
            <a:endParaRPr/>
          </a:p>
          <a:p>
            <a:pPr indent="0" lvl="0" marL="457200" rtl="0" algn="l">
              <a:spcBef>
                <a:spcPts val="1600"/>
              </a:spcBef>
              <a:spcAft>
                <a:spcPts val="0"/>
              </a:spcAft>
              <a:buNone/>
            </a:pPr>
            <a:r>
              <a:rPr i="1" lang="en" sz="1600"/>
              <a:t>The GCF is 6. 12 x 18 ÷ 6 = </a:t>
            </a:r>
            <a:r>
              <a:rPr b="1" i="1" lang="en" sz="1600"/>
              <a:t>36</a:t>
            </a:r>
            <a:endParaRPr b="1" i="1" sz="1600"/>
          </a:p>
          <a:p>
            <a:pPr indent="-342900" lvl="0" marL="457200" rtl="0" algn="l">
              <a:spcBef>
                <a:spcPts val="1600"/>
              </a:spcBef>
              <a:spcAft>
                <a:spcPts val="0"/>
              </a:spcAft>
              <a:buSzPts val="1800"/>
              <a:buAutoNum type="alphaLcPeriod"/>
            </a:pPr>
            <a:r>
              <a:rPr lang="en"/>
              <a:t>15 and 30</a:t>
            </a:r>
            <a:endParaRPr/>
          </a:p>
          <a:p>
            <a:pPr indent="0" lvl="0" marL="457200" rtl="0" algn="l">
              <a:spcBef>
                <a:spcPts val="1600"/>
              </a:spcBef>
              <a:spcAft>
                <a:spcPts val="1600"/>
              </a:spcAft>
              <a:buNone/>
            </a:pPr>
            <a:r>
              <a:rPr i="1" lang="en" sz="1600"/>
              <a:t>30 = 2 x 15, so 15 is a factor of 30. </a:t>
            </a:r>
            <a:r>
              <a:rPr b="1" i="1" lang="en" sz="1600"/>
              <a:t>30 </a:t>
            </a:r>
            <a:r>
              <a:rPr i="1" lang="en" sz="1600"/>
              <a:t>is the LCM.</a:t>
            </a:r>
            <a:endParaRPr b="1" i="1" sz="1600"/>
          </a:p>
        </p:txBody>
      </p:sp>
      <p:pic>
        <p:nvPicPr>
          <p:cNvPr descr="Cartoon Cheer GIF - Cartoon Cheer - Discover &amp; Share GIFs" id="129" name="Google Shape;129;p23"/>
          <p:cNvPicPr preferRelativeResize="0"/>
          <p:nvPr/>
        </p:nvPicPr>
        <p:blipFill>
          <a:blip r:embed="rId3">
            <a:alphaModFix/>
          </a:blip>
          <a:stretch>
            <a:fillRect/>
          </a:stretch>
        </p:blipFill>
        <p:spPr>
          <a:xfrm>
            <a:off x="6546300" y="2466050"/>
            <a:ext cx="2286000" cy="2286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0" st="0"/>
                                            </p:txEl>
                                          </p:spTgt>
                                        </p:tgtEl>
                                        <p:attrNameLst>
                                          <p:attrName>style.visibility</p:attrName>
                                        </p:attrNameLst>
                                      </p:cBhvr>
                                      <p:to>
                                        <p:strVal val="visible"/>
                                      </p:to>
                                    </p:set>
                                    <p:animEffect filter="fade" transition="in">
                                      <p:cBhvr>
                                        <p:cTn dur="1000"/>
                                        <p:tgtEl>
                                          <p:spTgt spid="12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1" st="1"/>
                                            </p:txEl>
                                          </p:spTgt>
                                        </p:tgtEl>
                                        <p:attrNameLst>
                                          <p:attrName>style.visibility</p:attrName>
                                        </p:attrNameLst>
                                      </p:cBhvr>
                                      <p:to>
                                        <p:strVal val="visible"/>
                                      </p:to>
                                    </p:set>
                                    <p:animEffect filter="fade" transition="in">
                                      <p:cBhvr>
                                        <p:cTn dur="1000"/>
                                        <p:tgtEl>
                                          <p:spTgt spid="12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2" st="2"/>
                                            </p:txEl>
                                          </p:spTgt>
                                        </p:tgtEl>
                                        <p:attrNameLst>
                                          <p:attrName>style.visibility</p:attrName>
                                        </p:attrNameLst>
                                      </p:cBhvr>
                                      <p:to>
                                        <p:strVal val="visible"/>
                                      </p:to>
                                    </p:set>
                                    <p:animEffect filter="fade" transition="in">
                                      <p:cBhvr>
                                        <p:cTn dur="1000"/>
                                        <p:tgtEl>
                                          <p:spTgt spid="12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3" st="3"/>
                                            </p:txEl>
                                          </p:spTgt>
                                        </p:tgtEl>
                                        <p:attrNameLst>
                                          <p:attrName>style.visibility</p:attrName>
                                        </p:attrNameLst>
                                      </p:cBhvr>
                                      <p:to>
                                        <p:strVal val="visible"/>
                                      </p:to>
                                    </p:set>
                                    <p:animEffect filter="fade" transition="in">
                                      <p:cBhvr>
                                        <p:cTn dur="1000"/>
                                        <p:tgtEl>
                                          <p:spTgt spid="12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4" st="4"/>
                                            </p:txEl>
                                          </p:spTgt>
                                        </p:tgtEl>
                                        <p:attrNameLst>
                                          <p:attrName>style.visibility</p:attrName>
                                        </p:attrNameLst>
                                      </p:cBhvr>
                                      <p:to>
                                        <p:strVal val="visible"/>
                                      </p:to>
                                    </p:set>
                                    <p:animEffect filter="fade" transition="in">
                                      <p:cBhvr>
                                        <p:cTn dur="1000"/>
                                        <p:tgtEl>
                                          <p:spTgt spid="12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5" st="5"/>
                                            </p:txEl>
                                          </p:spTgt>
                                        </p:tgtEl>
                                        <p:attrNameLst>
                                          <p:attrName>style.visibility</p:attrName>
                                        </p:attrNameLst>
                                      </p:cBhvr>
                                      <p:to>
                                        <p:strVal val="visible"/>
                                      </p:to>
                                    </p:set>
                                    <p:animEffect filter="fade" transition="in">
                                      <p:cBhvr>
                                        <p:cTn dur="1000"/>
                                        <p:tgtEl>
                                          <p:spTgt spid="128">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xEl>
                                              <p:pRg end="6" st="6"/>
                                            </p:txEl>
                                          </p:spTgt>
                                        </p:tgtEl>
                                        <p:attrNameLst>
                                          <p:attrName>style.visibility</p:attrName>
                                        </p:attrNameLst>
                                      </p:cBhvr>
                                      <p:to>
                                        <p:strVal val="visible"/>
                                      </p:to>
                                    </p:set>
                                    <p:animEffect filter="fade" transition="in">
                                      <p:cBhvr>
                                        <p:cTn dur="1000"/>
                                        <p:tgtEl>
                                          <p:spTgt spid="128">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Daily Review</a:t>
            </a:r>
            <a:endParaRPr/>
          </a:p>
        </p:txBody>
      </p:sp>
      <p:sp>
        <p:nvSpPr>
          <p:cNvPr id="135" name="Google Shape;135;p2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LCM of the following numbers:</a:t>
            </a:r>
            <a:endParaRPr/>
          </a:p>
          <a:p>
            <a:pPr indent="-342900" lvl="0" marL="457200" rtl="0" algn="l">
              <a:spcBef>
                <a:spcPts val="1600"/>
              </a:spcBef>
              <a:spcAft>
                <a:spcPts val="0"/>
              </a:spcAft>
              <a:buSzPts val="1800"/>
              <a:buAutoNum type="alphaLcPeriod"/>
            </a:pPr>
            <a:r>
              <a:rPr lang="en"/>
              <a:t>6 and 8</a:t>
            </a:r>
            <a:endParaRPr/>
          </a:p>
          <a:p>
            <a:pPr indent="0" lvl="0" marL="457200" rtl="0" algn="l">
              <a:spcBef>
                <a:spcPts val="0"/>
              </a:spcBef>
              <a:spcAft>
                <a:spcPts val="0"/>
              </a:spcAft>
              <a:buNone/>
            </a:pPr>
            <a:r>
              <a:rPr i="1" lang="en" sz="1500"/>
              <a:t>The GCF is 2. 6 x 8 ÷ 2 = </a:t>
            </a:r>
            <a:r>
              <a:rPr b="1" i="1" lang="en" sz="1500"/>
              <a:t>24</a:t>
            </a:r>
            <a:endParaRPr b="1" i="1" sz="1500"/>
          </a:p>
          <a:p>
            <a:pPr indent="-342900" lvl="0" marL="457200" rtl="0" algn="l">
              <a:spcBef>
                <a:spcPts val="1600"/>
              </a:spcBef>
              <a:spcAft>
                <a:spcPts val="0"/>
              </a:spcAft>
              <a:buSzPts val="1800"/>
              <a:buAutoNum type="alphaLcPeriod"/>
            </a:pPr>
            <a:r>
              <a:rPr lang="en"/>
              <a:t>10 and 15</a:t>
            </a:r>
            <a:endParaRPr/>
          </a:p>
          <a:p>
            <a:pPr indent="0" lvl="0" marL="457200" rtl="0" algn="l">
              <a:spcBef>
                <a:spcPts val="0"/>
              </a:spcBef>
              <a:spcAft>
                <a:spcPts val="0"/>
              </a:spcAft>
              <a:buNone/>
            </a:pPr>
            <a:r>
              <a:rPr i="1" lang="en" sz="1500"/>
              <a:t>The GCF is 5. 10 x 15 ÷ 5 = </a:t>
            </a:r>
            <a:r>
              <a:rPr b="1" i="1" lang="en" sz="1500"/>
              <a:t>30</a:t>
            </a:r>
            <a:endParaRPr b="1" i="1" sz="1500"/>
          </a:p>
          <a:p>
            <a:pPr indent="-342900" lvl="0" marL="457200" rtl="0" algn="l">
              <a:spcBef>
                <a:spcPts val="1600"/>
              </a:spcBef>
              <a:spcAft>
                <a:spcPts val="0"/>
              </a:spcAft>
              <a:buSzPts val="1800"/>
              <a:buAutoNum type="alphaLcPeriod"/>
            </a:pPr>
            <a:r>
              <a:rPr lang="en"/>
              <a:t>20 and 40</a:t>
            </a:r>
            <a:endParaRPr/>
          </a:p>
          <a:p>
            <a:pPr indent="0" lvl="0" marL="457200" rtl="0" algn="l">
              <a:spcBef>
                <a:spcPts val="0"/>
              </a:spcBef>
              <a:spcAft>
                <a:spcPts val="1600"/>
              </a:spcAft>
              <a:buNone/>
            </a:pPr>
            <a:r>
              <a:rPr i="1" lang="en" sz="1500"/>
              <a:t>40 is a factor of 20, so the LCM is </a:t>
            </a:r>
            <a:r>
              <a:rPr b="1" i="1" lang="en" sz="1500"/>
              <a:t>40</a:t>
            </a:r>
            <a:endParaRPr b="1" i="1" sz="1500"/>
          </a:p>
        </p:txBody>
      </p:sp>
      <p:pic>
        <p:nvPicPr>
          <p:cNvPr descr="Cartoon Cheer GIF - Cartoon Cheer - Discover &amp; Share GIFs" id="136" name="Google Shape;136;p24"/>
          <p:cNvPicPr preferRelativeResize="0"/>
          <p:nvPr/>
        </p:nvPicPr>
        <p:blipFill>
          <a:blip r:embed="rId3">
            <a:alphaModFix/>
          </a:blip>
          <a:stretch>
            <a:fillRect/>
          </a:stretch>
        </p:blipFill>
        <p:spPr>
          <a:xfrm>
            <a:off x="6546300" y="2466050"/>
            <a:ext cx="2286000" cy="2286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0" st="0"/>
                                            </p:txEl>
                                          </p:spTgt>
                                        </p:tgtEl>
                                        <p:attrNameLst>
                                          <p:attrName>style.visibility</p:attrName>
                                        </p:attrNameLst>
                                      </p:cBhvr>
                                      <p:to>
                                        <p:strVal val="visible"/>
                                      </p:to>
                                    </p:set>
                                    <p:anim calcmode="lin" valueType="num">
                                      <p:cBhvr additive="base">
                                        <p:cTn dur="500"/>
                                        <p:tgtEl>
                                          <p:spTgt spid="135">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1" st="1"/>
                                            </p:txEl>
                                          </p:spTgt>
                                        </p:tgtEl>
                                        <p:attrNameLst>
                                          <p:attrName>style.visibility</p:attrName>
                                        </p:attrNameLst>
                                      </p:cBhvr>
                                      <p:to>
                                        <p:strVal val="visible"/>
                                      </p:to>
                                    </p:set>
                                    <p:anim calcmode="lin" valueType="num">
                                      <p:cBhvr additive="base">
                                        <p:cTn dur="500"/>
                                        <p:tgtEl>
                                          <p:spTgt spid="135">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2" st="2"/>
                                            </p:txEl>
                                          </p:spTgt>
                                        </p:tgtEl>
                                        <p:attrNameLst>
                                          <p:attrName>style.visibility</p:attrName>
                                        </p:attrNameLst>
                                      </p:cBhvr>
                                      <p:to>
                                        <p:strVal val="visible"/>
                                      </p:to>
                                    </p:set>
                                    <p:anim calcmode="lin" valueType="num">
                                      <p:cBhvr additive="base">
                                        <p:cTn dur="500"/>
                                        <p:tgtEl>
                                          <p:spTgt spid="135">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3" st="3"/>
                                            </p:txEl>
                                          </p:spTgt>
                                        </p:tgtEl>
                                        <p:attrNameLst>
                                          <p:attrName>style.visibility</p:attrName>
                                        </p:attrNameLst>
                                      </p:cBhvr>
                                      <p:to>
                                        <p:strVal val="visible"/>
                                      </p:to>
                                    </p:set>
                                    <p:anim calcmode="lin" valueType="num">
                                      <p:cBhvr additive="base">
                                        <p:cTn dur="500"/>
                                        <p:tgtEl>
                                          <p:spTgt spid="135">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4" st="4"/>
                                            </p:txEl>
                                          </p:spTgt>
                                        </p:tgtEl>
                                        <p:attrNameLst>
                                          <p:attrName>style.visibility</p:attrName>
                                        </p:attrNameLst>
                                      </p:cBhvr>
                                      <p:to>
                                        <p:strVal val="visible"/>
                                      </p:to>
                                    </p:set>
                                    <p:anim calcmode="lin" valueType="num">
                                      <p:cBhvr additive="base">
                                        <p:cTn dur="500"/>
                                        <p:tgtEl>
                                          <p:spTgt spid="135">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5" st="5"/>
                                            </p:txEl>
                                          </p:spTgt>
                                        </p:tgtEl>
                                        <p:attrNameLst>
                                          <p:attrName>style.visibility</p:attrName>
                                        </p:attrNameLst>
                                      </p:cBhvr>
                                      <p:to>
                                        <p:strVal val="visible"/>
                                      </p:to>
                                    </p:set>
                                    <p:anim calcmode="lin" valueType="num">
                                      <p:cBhvr additive="base">
                                        <p:cTn dur="500"/>
                                        <p:tgtEl>
                                          <p:spTgt spid="135">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35">
                                            <p:txEl>
                                              <p:pRg end="6" st="6"/>
                                            </p:txEl>
                                          </p:spTgt>
                                        </p:tgtEl>
                                        <p:attrNameLst>
                                          <p:attrName>style.visibility</p:attrName>
                                        </p:attrNameLst>
                                      </p:cBhvr>
                                      <p:to>
                                        <p:strVal val="visible"/>
                                      </p:to>
                                    </p:set>
                                    <p:anim calcmode="lin" valueType="num">
                                      <p:cBhvr additive="base">
                                        <p:cTn dur="500"/>
                                        <p:tgtEl>
                                          <p:spTgt spid="135">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Kate’s Puzzles!</a:t>
            </a:r>
            <a:endParaRPr/>
          </a:p>
        </p:txBody>
      </p:sp>
      <p:pic>
        <p:nvPicPr>
          <p:cNvPr id="142" name="Google Shape;142;p25"/>
          <p:cNvPicPr preferRelativeResize="0"/>
          <p:nvPr/>
        </p:nvPicPr>
        <p:blipFill>
          <a:blip r:embed="rId3">
            <a:alphaModFix/>
          </a:blip>
          <a:stretch>
            <a:fillRect/>
          </a:stretch>
        </p:blipFill>
        <p:spPr>
          <a:xfrm>
            <a:off x="311700" y="2292550"/>
            <a:ext cx="3743325" cy="1895475"/>
          </a:xfrm>
          <a:prstGeom prst="rect">
            <a:avLst/>
          </a:prstGeom>
          <a:noFill/>
          <a:ln>
            <a:noFill/>
          </a:ln>
        </p:spPr>
      </p:pic>
      <p:pic>
        <p:nvPicPr>
          <p:cNvPr id="143" name="Google Shape;143;p25"/>
          <p:cNvPicPr preferRelativeResize="0"/>
          <p:nvPr/>
        </p:nvPicPr>
        <p:blipFill rotWithShape="1">
          <a:blip r:embed="rId4">
            <a:alphaModFix/>
          </a:blip>
          <a:srcRect b="0" l="0" r="2742" t="6103"/>
          <a:stretch/>
        </p:blipFill>
        <p:spPr>
          <a:xfrm>
            <a:off x="5486400" y="2471475"/>
            <a:ext cx="2538325" cy="1681425"/>
          </a:xfrm>
          <a:prstGeom prst="rect">
            <a:avLst/>
          </a:prstGeom>
          <a:noFill/>
          <a:ln>
            <a:noFill/>
          </a:ln>
        </p:spPr>
      </p:pic>
      <p:sp>
        <p:nvSpPr>
          <p:cNvPr id="144" name="Google Shape;144;p25"/>
          <p:cNvSpPr txBox="1"/>
          <p:nvPr/>
        </p:nvSpPr>
        <p:spPr>
          <a:xfrm>
            <a:off x="355050" y="1794375"/>
            <a:ext cx="30339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chemeClr val="dk2"/>
                </a:solidFill>
                <a:latin typeface="Open Sans"/>
                <a:ea typeface="Open Sans"/>
                <a:cs typeface="Open Sans"/>
                <a:sym typeface="Open Sans"/>
              </a:rPr>
              <a:t>Puzzle 1:</a:t>
            </a:r>
            <a:endParaRPr i="1">
              <a:solidFill>
                <a:schemeClr val="dk2"/>
              </a:solidFill>
              <a:latin typeface="Open Sans"/>
              <a:ea typeface="Open Sans"/>
              <a:cs typeface="Open Sans"/>
              <a:sym typeface="Open Sans"/>
            </a:endParaRPr>
          </a:p>
        </p:txBody>
      </p:sp>
      <p:sp>
        <p:nvSpPr>
          <p:cNvPr id="145" name="Google Shape;145;p25"/>
          <p:cNvSpPr txBox="1"/>
          <p:nvPr/>
        </p:nvSpPr>
        <p:spPr>
          <a:xfrm>
            <a:off x="4869650" y="1794375"/>
            <a:ext cx="30339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chemeClr val="dk2"/>
                </a:solidFill>
                <a:latin typeface="Open Sans"/>
                <a:ea typeface="Open Sans"/>
                <a:cs typeface="Open Sans"/>
                <a:sym typeface="Open Sans"/>
              </a:rPr>
              <a:t>Puzzle 2:</a:t>
            </a:r>
            <a:endParaRPr i="1">
              <a:solidFill>
                <a:schemeClr val="dk2"/>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Exponents - An introduction</a:t>
            </a:r>
            <a:endParaRPr/>
          </a:p>
        </p:txBody>
      </p:sp>
      <p:sp>
        <p:nvSpPr>
          <p:cNvPr id="151" name="Google Shape;151;p2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X</a:t>
            </a:r>
            <a:r>
              <a:rPr baseline="30000" lang="en"/>
              <a:t>Y</a:t>
            </a:r>
            <a:r>
              <a:rPr lang="en"/>
              <a:t> is an </a:t>
            </a:r>
            <a:r>
              <a:rPr b="1" lang="en"/>
              <a:t>exponent</a:t>
            </a:r>
            <a:r>
              <a:rPr lang="en"/>
              <a:t>. X is called the base, and Y is called the exponent. </a:t>
            </a:r>
            <a:endParaRPr/>
          </a:p>
          <a:p>
            <a:pPr indent="0" lvl="0" marL="0" rtl="0" algn="l">
              <a:spcBef>
                <a:spcPts val="1600"/>
              </a:spcBef>
              <a:spcAft>
                <a:spcPts val="0"/>
              </a:spcAft>
              <a:buNone/>
            </a:pPr>
            <a:r>
              <a:rPr lang="en"/>
              <a:t>This means we want to multiply X by itself, Y times.</a:t>
            </a:r>
            <a:endParaRPr/>
          </a:p>
          <a:p>
            <a:pPr indent="0" lvl="0" marL="0" rtl="0" algn="l">
              <a:spcBef>
                <a:spcPts val="1600"/>
              </a:spcBef>
              <a:spcAft>
                <a:spcPts val="0"/>
              </a:spcAft>
              <a:buNone/>
            </a:pPr>
            <a:r>
              <a:rPr lang="en"/>
              <a:t>For example:</a:t>
            </a:r>
            <a:endParaRPr/>
          </a:p>
          <a:p>
            <a:pPr indent="-342900" lvl="0" marL="457200" rtl="0" algn="l">
              <a:spcBef>
                <a:spcPts val="1600"/>
              </a:spcBef>
              <a:spcAft>
                <a:spcPts val="0"/>
              </a:spcAft>
              <a:buSzPts val="1800"/>
              <a:buAutoNum type="alphaLcPeriod"/>
            </a:pPr>
            <a:r>
              <a:rPr lang="en"/>
              <a:t>2</a:t>
            </a:r>
            <a:r>
              <a:rPr baseline="30000" lang="en"/>
              <a:t>3</a:t>
            </a:r>
            <a:r>
              <a:rPr lang="en"/>
              <a:t> = 2 x 2 x 2 = 8 		</a:t>
            </a:r>
            <a:r>
              <a:rPr i="1" lang="en" sz="1600"/>
              <a:t>[We multiply the base, 2, by itself 3 times]</a:t>
            </a:r>
            <a:endParaRPr i="1" sz="1600"/>
          </a:p>
          <a:p>
            <a:pPr indent="-342900" lvl="0" marL="457200" rtl="0" algn="l">
              <a:spcBef>
                <a:spcPts val="0"/>
              </a:spcBef>
              <a:spcAft>
                <a:spcPts val="0"/>
              </a:spcAft>
              <a:buSzPts val="1800"/>
              <a:buAutoNum type="alphaLcPeriod"/>
            </a:pPr>
            <a:r>
              <a:rPr lang="en"/>
              <a:t>5</a:t>
            </a:r>
            <a:r>
              <a:rPr baseline="30000" lang="en"/>
              <a:t>2 </a:t>
            </a:r>
            <a:r>
              <a:rPr lang="en"/>
              <a:t>= 5 x 5 = 25		</a:t>
            </a:r>
            <a:r>
              <a:rPr i="1" lang="en" sz="1600"/>
              <a:t>[We multiply the base 5 by itself 2 times]</a:t>
            </a:r>
            <a:endParaRPr i="1" sz="1600"/>
          </a:p>
          <a:p>
            <a:pPr indent="-342900" lvl="0" marL="457200" rtl="0" algn="l">
              <a:spcBef>
                <a:spcPts val="0"/>
              </a:spcBef>
              <a:spcAft>
                <a:spcPts val="0"/>
              </a:spcAft>
              <a:buSzPts val="1800"/>
              <a:buAutoNum type="alphaLcPeriod"/>
            </a:pPr>
            <a:r>
              <a:rPr lang="en"/>
              <a:t>3</a:t>
            </a:r>
            <a:r>
              <a:rPr baseline="30000" lang="en"/>
              <a:t>3</a:t>
            </a:r>
            <a:r>
              <a:rPr lang="en"/>
              <a:t> = 3 x 3 x 3 = 27	</a:t>
            </a:r>
            <a:r>
              <a:rPr i="1" lang="en" sz="1600"/>
              <a:t>[We multiply the base 3 by itself 3 times]</a:t>
            </a:r>
            <a:endParaRPr i="1" sz="1600"/>
          </a:p>
          <a:p>
            <a:pPr indent="0" lvl="0" marL="0" rtl="0" algn="l">
              <a:spcBef>
                <a:spcPts val="1600"/>
              </a:spcBef>
              <a:spcAft>
                <a:spcPts val="0"/>
              </a:spcAft>
              <a:buNone/>
            </a:pPr>
            <a:r>
              <a:rPr i="1" lang="en" sz="1600"/>
              <a:t>-If you can’t make a superscript, the ^ represents an exponent. 2^3 = 2</a:t>
            </a:r>
            <a:r>
              <a:rPr baseline="30000" i="1" lang="en" sz="1600"/>
              <a:t>3</a:t>
            </a:r>
            <a:r>
              <a:rPr i="1" lang="en" sz="1600"/>
              <a:t> </a:t>
            </a:r>
            <a:endParaRPr i="1" sz="1600"/>
          </a:p>
          <a:p>
            <a:pPr indent="0" lvl="0" marL="0" rtl="0" algn="l">
              <a:spcBef>
                <a:spcPts val="1600"/>
              </a:spcBef>
              <a:spcAft>
                <a:spcPts val="1600"/>
              </a:spcAft>
              <a:buNone/>
            </a:pPr>
            <a:r>
              <a:rPr lang="en"/>
              <a:t>There’s a lot more about exponents, but this is enough for our content today!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0" st="0"/>
                                            </p:txEl>
                                          </p:spTgt>
                                        </p:tgtEl>
                                        <p:attrNameLst>
                                          <p:attrName>style.visibility</p:attrName>
                                        </p:attrNameLst>
                                      </p:cBhvr>
                                      <p:to>
                                        <p:strVal val="visible"/>
                                      </p:to>
                                    </p:set>
                                    <p:animEffect filter="fade" transition="in">
                                      <p:cBhvr>
                                        <p:cTn dur="500"/>
                                        <p:tgtEl>
                                          <p:spTgt spid="15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1" st="1"/>
                                            </p:txEl>
                                          </p:spTgt>
                                        </p:tgtEl>
                                        <p:attrNameLst>
                                          <p:attrName>style.visibility</p:attrName>
                                        </p:attrNameLst>
                                      </p:cBhvr>
                                      <p:to>
                                        <p:strVal val="visible"/>
                                      </p:to>
                                    </p:set>
                                    <p:animEffect filter="fade" transition="in">
                                      <p:cBhvr>
                                        <p:cTn dur="500"/>
                                        <p:tgtEl>
                                          <p:spTgt spid="15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2" st="2"/>
                                            </p:txEl>
                                          </p:spTgt>
                                        </p:tgtEl>
                                        <p:attrNameLst>
                                          <p:attrName>style.visibility</p:attrName>
                                        </p:attrNameLst>
                                      </p:cBhvr>
                                      <p:to>
                                        <p:strVal val="visible"/>
                                      </p:to>
                                    </p:set>
                                    <p:animEffect filter="fade" transition="in">
                                      <p:cBhvr>
                                        <p:cTn dur="500"/>
                                        <p:tgtEl>
                                          <p:spTgt spid="15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3" st="3"/>
                                            </p:txEl>
                                          </p:spTgt>
                                        </p:tgtEl>
                                        <p:attrNameLst>
                                          <p:attrName>style.visibility</p:attrName>
                                        </p:attrNameLst>
                                      </p:cBhvr>
                                      <p:to>
                                        <p:strVal val="visible"/>
                                      </p:to>
                                    </p:set>
                                    <p:animEffect filter="fade" transition="in">
                                      <p:cBhvr>
                                        <p:cTn dur="500"/>
                                        <p:tgtEl>
                                          <p:spTgt spid="15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4" st="4"/>
                                            </p:txEl>
                                          </p:spTgt>
                                        </p:tgtEl>
                                        <p:attrNameLst>
                                          <p:attrName>style.visibility</p:attrName>
                                        </p:attrNameLst>
                                      </p:cBhvr>
                                      <p:to>
                                        <p:strVal val="visible"/>
                                      </p:to>
                                    </p:set>
                                    <p:animEffect filter="fade" transition="in">
                                      <p:cBhvr>
                                        <p:cTn dur="500"/>
                                        <p:tgtEl>
                                          <p:spTgt spid="15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5" st="5"/>
                                            </p:txEl>
                                          </p:spTgt>
                                        </p:tgtEl>
                                        <p:attrNameLst>
                                          <p:attrName>style.visibility</p:attrName>
                                        </p:attrNameLst>
                                      </p:cBhvr>
                                      <p:to>
                                        <p:strVal val="visible"/>
                                      </p:to>
                                    </p:set>
                                    <p:animEffect filter="fade" transition="in">
                                      <p:cBhvr>
                                        <p:cTn dur="500"/>
                                        <p:tgtEl>
                                          <p:spTgt spid="15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6" st="6"/>
                                            </p:txEl>
                                          </p:spTgt>
                                        </p:tgtEl>
                                        <p:attrNameLst>
                                          <p:attrName>style.visibility</p:attrName>
                                        </p:attrNameLst>
                                      </p:cBhvr>
                                      <p:to>
                                        <p:strVal val="visible"/>
                                      </p:to>
                                    </p:set>
                                    <p:animEffect filter="fade" transition="in">
                                      <p:cBhvr>
                                        <p:cTn dur="500"/>
                                        <p:tgtEl>
                                          <p:spTgt spid="15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xEl>
                                              <p:pRg end="7" st="7"/>
                                            </p:txEl>
                                          </p:spTgt>
                                        </p:tgtEl>
                                        <p:attrNameLst>
                                          <p:attrName>style.visibility</p:attrName>
                                        </p:attrNameLst>
                                      </p:cBhvr>
                                      <p:to>
                                        <p:strVal val="visible"/>
                                      </p:to>
                                    </p:set>
                                    <p:animEffect filter="fade" transition="in">
                                      <p:cBhvr>
                                        <p:cTn dur="500"/>
                                        <p:tgtEl>
                                          <p:spTgt spid="151">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Exponent Quick Practice</a:t>
            </a:r>
            <a:endParaRPr/>
          </a:p>
        </p:txBody>
      </p:sp>
      <p:sp>
        <p:nvSpPr>
          <p:cNvPr id="157" name="Google Shape;157;p27"/>
          <p:cNvSpPr txBox="1"/>
          <p:nvPr>
            <p:ph idx="1" type="body"/>
          </p:nvPr>
        </p:nvSpPr>
        <p:spPr>
          <a:xfrm>
            <a:off x="311700" y="1266325"/>
            <a:ext cx="8520600" cy="539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Evaluate the following exponents, then type your answers into the chat. </a:t>
            </a:r>
            <a:endParaRPr/>
          </a:p>
        </p:txBody>
      </p:sp>
      <p:sp>
        <p:nvSpPr>
          <p:cNvPr id="158" name="Google Shape;158;p27"/>
          <p:cNvSpPr txBox="1"/>
          <p:nvPr/>
        </p:nvSpPr>
        <p:spPr>
          <a:xfrm>
            <a:off x="439125" y="1896800"/>
            <a:ext cx="7827000" cy="26631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SzPts val="1800"/>
              <a:buFont typeface="Open Sans"/>
              <a:buAutoNum type="alphaLcPeriod"/>
            </a:pPr>
            <a:r>
              <a:rPr lang="en" sz="1800">
                <a:latin typeface="Open Sans"/>
                <a:ea typeface="Open Sans"/>
                <a:cs typeface="Open Sans"/>
                <a:sym typeface="Open Sans"/>
              </a:rPr>
              <a:t>4</a:t>
            </a:r>
            <a:r>
              <a:rPr baseline="30000" lang="en" sz="1800">
                <a:latin typeface="Open Sans"/>
                <a:ea typeface="Open Sans"/>
                <a:cs typeface="Open Sans"/>
                <a:sym typeface="Open Sans"/>
              </a:rPr>
              <a:t>3</a:t>
            </a:r>
            <a:r>
              <a:rPr lang="en" sz="1800">
                <a:latin typeface="Open Sans"/>
                <a:ea typeface="Open Sans"/>
                <a:cs typeface="Open Sans"/>
                <a:sym typeface="Open Sans"/>
              </a:rPr>
              <a:t>  </a:t>
            </a:r>
            <a:endParaRPr sz="1800">
              <a:latin typeface="Open Sans"/>
              <a:ea typeface="Open Sans"/>
              <a:cs typeface="Open Sans"/>
              <a:sym typeface="Open Sans"/>
            </a:endParaRPr>
          </a:p>
          <a:p>
            <a:pPr indent="0" lvl="0" marL="0" rtl="0" algn="l">
              <a:spcBef>
                <a:spcPts val="0"/>
              </a:spcBef>
              <a:spcAft>
                <a:spcPts val="0"/>
              </a:spcAft>
              <a:buNone/>
            </a:pPr>
            <a:r>
              <a:rPr i="1" lang="en" sz="1800">
                <a:latin typeface="Open Sans"/>
                <a:ea typeface="Open Sans"/>
                <a:cs typeface="Open Sans"/>
                <a:sym typeface="Open Sans"/>
              </a:rPr>
              <a:t>	</a:t>
            </a:r>
            <a:r>
              <a:rPr i="1" lang="en" sz="1600">
                <a:latin typeface="Open Sans"/>
                <a:ea typeface="Open Sans"/>
                <a:cs typeface="Open Sans"/>
                <a:sym typeface="Open Sans"/>
              </a:rPr>
              <a:t>4</a:t>
            </a:r>
            <a:r>
              <a:rPr baseline="30000" i="1" lang="en" sz="1600">
                <a:latin typeface="Open Sans"/>
                <a:ea typeface="Open Sans"/>
                <a:cs typeface="Open Sans"/>
                <a:sym typeface="Open Sans"/>
              </a:rPr>
              <a:t>3 </a:t>
            </a:r>
            <a:r>
              <a:rPr i="1" lang="en" sz="1600">
                <a:latin typeface="Open Sans"/>
                <a:ea typeface="Open Sans"/>
                <a:cs typeface="Open Sans"/>
                <a:sym typeface="Open Sans"/>
              </a:rPr>
              <a:t> = 4 x 4 x 4 = 64</a:t>
            </a:r>
            <a:endParaRPr i="1" sz="1600">
              <a:latin typeface="Open Sans"/>
              <a:ea typeface="Open Sans"/>
              <a:cs typeface="Open Sans"/>
              <a:sym typeface="Open Sans"/>
            </a:endParaRPr>
          </a:p>
          <a:p>
            <a:pPr indent="0" lvl="0" marL="45720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AutoNum type="alphaLcPeriod"/>
            </a:pPr>
            <a:r>
              <a:rPr lang="en" sz="1800">
                <a:latin typeface="Open Sans"/>
                <a:ea typeface="Open Sans"/>
                <a:cs typeface="Open Sans"/>
                <a:sym typeface="Open Sans"/>
              </a:rPr>
              <a:t>5</a:t>
            </a:r>
            <a:r>
              <a:rPr baseline="30000" lang="en" sz="1800">
                <a:latin typeface="Open Sans"/>
                <a:ea typeface="Open Sans"/>
                <a:cs typeface="Open Sans"/>
                <a:sym typeface="Open Sans"/>
              </a:rPr>
              <a:t>2</a:t>
            </a:r>
            <a:endParaRPr sz="1800">
              <a:latin typeface="Open Sans"/>
              <a:ea typeface="Open Sans"/>
              <a:cs typeface="Open Sans"/>
              <a:sym typeface="Open Sans"/>
            </a:endParaRPr>
          </a:p>
          <a:p>
            <a:pPr indent="0" lvl="0" marL="457200" rtl="0" algn="l">
              <a:spcBef>
                <a:spcPts val="0"/>
              </a:spcBef>
              <a:spcAft>
                <a:spcPts val="0"/>
              </a:spcAft>
              <a:buNone/>
            </a:pPr>
            <a:r>
              <a:rPr i="1" lang="en" sz="1600">
                <a:latin typeface="Open Sans"/>
                <a:ea typeface="Open Sans"/>
                <a:cs typeface="Open Sans"/>
                <a:sym typeface="Open Sans"/>
              </a:rPr>
              <a:t>5</a:t>
            </a:r>
            <a:r>
              <a:rPr baseline="30000" i="1" lang="en" sz="1600">
                <a:latin typeface="Open Sans"/>
                <a:ea typeface="Open Sans"/>
                <a:cs typeface="Open Sans"/>
                <a:sym typeface="Open Sans"/>
              </a:rPr>
              <a:t>2</a:t>
            </a:r>
            <a:r>
              <a:rPr i="1" lang="en" sz="1600">
                <a:latin typeface="Open Sans"/>
                <a:ea typeface="Open Sans"/>
                <a:cs typeface="Open Sans"/>
                <a:sym typeface="Open Sans"/>
              </a:rPr>
              <a:t> = 5 x 5 = 25</a:t>
            </a:r>
            <a:endParaRPr i="1" sz="1600">
              <a:latin typeface="Open Sans"/>
              <a:ea typeface="Open Sans"/>
              <a:cs typeface="Open Sans"/>
              <a:sym typeface="Open Sans"/>
            </a:endParaRPr>
          </a:p>
          <a:p>
            <a:pPr indent="0" lvl="0" marL="457200" rtl="0" algn="l">
              <a:spcBef>
                <a:spcPts val="0"/>
              </a:spcBef>
              <a:spcAft>
                <a:spcPts val="0"/>
              </a:spcAft>
              <a:buNone/>
            </a:pPr>
            <a:r>
              <a:t/>
            </a:r>
            <a:endParaRPr i="1" sz="1800">
              <a:latin typeface="Open Sans"/>
              <a:ea typeface="Open Sans"/>
              <a:cs typeface="Open Sans"/>
              <a:sym typeface="Open Sans"/>
            </a:endParaRPr>
          </a:p>
          <a:p>
            <a:pPr indent="-342900" lvl="0" marL="457200" rtl="0" algn="l">
              <a:spcBef>
                <a:spcPts val="0"/>
              </a:spcBef>
              <a:spcAft>
                <a:spcPts val="0"/>
              </a:spcAft>
              <a:buSzPts val="1800"/>
              <a:buFont typeface="Open Sans"/>
              <a:buAutoNum type="alphaLcPeriod"/>
            </a:pPr>
            <a:r>
              <a:rPr lang="en" sz="1800">
                <a:latin typeface="Open Sans"/>
                <a:ea typeface="Open Sans"/>
                <a:cs typeface="Open Sans"/>
                <a:sym typeface="Open Sans"/>
              </a:rPr>
              <a:t>2</a:t>
            </a:r>
            <a:r>
              <a:rPr baseline="30000" lang="en" sz="1800">
                <a:latin typeface="Open Sans"/>
                <a:ea typeface="Open Sans"/>
                <a:cs typeface="Open Sans"/>
                <a:sym typeface="Open Sans"/>
              </a:rPr>
              <a:t>5</a:t>
            </a:r>
            <a:endParaRPr sz="1800">
              <a:latin typeface="Open Sans"/>
              <a:ea typeface="Open Sans"/>
              <a:cs typeface="Open Sans"/>
              <a:sym typeface="Open Sans"/>
            </a:endParaRPr>
          </a:p>
          <a:p>
            <a:pPr indent="0" lvl="0" marL="457200" rtl="0" algn="l">
              <a:spcBef>
                <a:spcPts val="0"/>
              </a:spcBef>
              <a:spcAft>
                <a:spcPts val="0"/>
              </a:spcAft>
              <a:buNone/>
            </a:pPr>
            <a:r>
              <a:rPr i="1" lang="en" sz="1600">
                <a:latin typeface="Open Sans"/>
                <a:ea typeface="Open Sans"/>
                <a:cs typeface="Open Sans"/>
                <a:sym typeface="Open Sans"/>
              </a:rPr>
              <a:t>2</a:t>
            </a:r>
            <a:r>
              <a:rPr baseline="30000" i="1" lang="en" sz="1600">
                <a:latin typeface="Open Sans"/>
                <a:ea typeface="Open Sans"/>
                <a:cs typeface="Open Sans"/>
                <a:sym typeface="Open Sans"/>
              </a:rPr>
              <a:t>5</a:t>
            </a:r>
            <a:r>
              <a:rPr i="1" lang="en" sz="1600">
                <a:latin typeface="Open Sans"/>
                <a:ea typeface="Open Sans"/>
                <a:cs typeface="Open Sans"/>
                <a:sym typeface="Open Sans"/>
              </a:rPr>
              <a:t> = 2 x 2 x 2 x 2 x 2</a:t>
            </a:r>
            <a:r>
              <a:rPr lang="en" sz="1600">
                <a:latin typeface="Open Sans"/>
                <a:ea typeface="Open Sans"/>
                <a:cs typeface="Open Sans"/>
                <a:sym typeface="Open Sans"/>
              </a:rPr>
              <a:t> </a:t>
            </a:r>
            <a:r>
              <a:rPr i="1" lang="en" sz="1600">
                <a:latin typeface="Open Sans"/>
                <a:ea typeface="Open Sans"/>
                <a:cs typeface="Open Sans"/>
                <a:sym typeface="Open Sans"/>
              </a:rPr>
              <a:t>= 32</a:t>
            </a:r>
            <a:endParaRPr i="1" sz="1600">
              <a:latin typeface="Open Sans"/>
              <a:ea typeface="Open Sans"/>
              <a:cs typeface="Open Sans"/>
              <a:sym typeface="Open Sans"/>
            </a:endParaRPr>
          </a:p>
          <a:p>
            <a:pPr indent="0" lvl="0" marL="0" rtl="0" algn="l">
              <a:spcBef>
                <a:spcPts val="0"/>
              </a:spcBef>
              <a:spcAft>
                <a:spcPts val="0"/>
              </a:spcAft>
              <a:buNone/>
            </a:pPr>
            <a:r>
              <a:t/>
            </a:r>
            <a:endParaRPr i="1" sz="1200">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Prime Factorization</a:t>
            </a:r>
            <a:endParaRPr/>
          </a:p>
        </p:txBody>
      </p:sp>
      <p:sp>
        <p:nvSpPr>
          <p:cNvPr id="164" name="Google Shape;164;p2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Review Question: What is a prime?</a:t>
            </a:r>
            <a:endParaRPr/>
          </a:p>
          <a:p>
            <a:pPr indent="0" lvl="0" marL="0" rtl="0" algn="l">
              <a:spcBef>
                <a:spcPts val="1600"/>
              </a:spcBef>
              <a:spcAft>
                <a:spcPts val="0"/>
              </a:spcAft>
              <a:buNone/>
            </a:pPr>
            <a:r>
              <a:rPr i="1" lang="en" sz="1600"/>
              <a:t>Answer: A prime is a number that only has itself and 1 as its factors.</a:t>
            </a:r>
            <a:endParaRPr i="1" sz="1600"/>
          </a:p>
          <a:p>
            <a:pPr indent="0" lvl="0" marL="0" rtl="0" algn="l">
              <a:spcBef>
                <a:spcPts val="1600"/>
              </a:spcBef>
              <a:spcAft>
                <a:spcPts val="0"/>
              </a:spcAft>
              <a:buNone/>
            </a:pPr>
            <a:r>
              <a:rPr lang="en"/>
              <a:t>Can you list all the primes between 1 - 10? (type in chat)</a:t>
            </a:r>
            <a:endParaRPr/>
          </a:p>
          <a:p>
            <a:pPr indent="0" lvl="0" marL="0" rtl="0" algn="l">
              <a:spcBef>
                <a:spcPts val="1600"/>
              </a:spcBef>
              <a:spcAft>
                <a:spcPts val="0"/>
              </a:spcAft>
              <a:buNone/>
            </a:pPr>
            <a:r>
              <a:rPr i="1" lang="en" sz="1600"/>
              <a:t>Answer: 2, 3, 5, 7</a:t>
            </a:r>
            <a:endParaRPr sz="1600"/>
          </a:p>
          <a:p>
            <a:pPr indent="0" lvl="0" marL="0" rtl="0" algn="l">
              <a:spcBef>
                <a:spcPts val="1600"/>
              </a:spcBef>
              <a:spcAft>
                <a:spcPts val="0"/>
              </a:spcAft>
              <a:buNone/>
            </a:pPr>
            <a:r>
              <a:rPr lang="en" sz="1600"/>
              <a:t>Prime factorization is the process where we break a number down to its primes. Let’s do an example on the next slide.</a:t>
            </a:r>
            <a:endParaRPr sz="1600"/>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0" st="0"/>
                                            </p:txEl>
                                          </p:spTgt>
                                        </p:tgtEl>
                                        <p:attrNameLst>
                                          <p:attrName>style.visibility</p:attrName>
                                        </p:attrNameLst>
                                      </p:cBhvr>
                                      <p:to>
                                        <p:strVal val="visible"/>
                                      </p:to>
                                    </p:set>
                                    <p:anim calcmode="lin" valueType="num">
                                      <p:cBhvr additive="base">
                                        <p:cTn dur="500"/>
                                        <p:tgtEl>
                                          <p:spTgt spid="164">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1" st="1"/>
                                            </p:txEl>
                                          </p:spTgt>
                                        </p:tgtEl>
                                        <p:attrNameLst>
                                          <p:attrName>style.visibility</p:attrName>
                                        </p:attrNameLst>
                                      </p:cBhvr>
                                      <p:to>
                                        <p:strVal val="visible"/>
                                      </p:to>
                                    </p:set>
                                    <p:anim calcmode="lin" valueType="num">
                                      <p:cBhvr additive="base">
                                        <p:cTn dur="500"/>
                                        <p:tgtEl>
                                          <p:spTgt spid="164">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2" st="2"/>
                                            </p:txEl>
                                          </p:spTgt>
                                        </p:tgtEl>
                                        <p:attrNameLst>
                                          <p:attrName>style.visibility</p:attrName>
                                        </p:attrNameLst>
                                      </p:cBhvr>
                                      <p:to>
                                        <p:strVal val="visible"/>
                                      </p:to>
                                    </p:set>
                                    <p:anim calcmode="lin" valueType="num">
                                      <p:cBhvr additive="base">
                                        <p:cTn dur="500"/>
                                        <p:tgtEl>
                                          <p:spTgt spid="164">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3" st="3"/>
                                            </p:txEl>
                                          </p:spTgt>
                                        </p:tgtEl>
                                        <p:attrNameLst>
                                          <p:attrName>style.visibility</p:attrName>
                                        </p:attrNameLst>
                                      </p:cBhvr>
                                      <p:to>
                                        <p:strVal val="visible"/>
                                      </p:to>
                                    </p:set>
                                    <p:anim calcmode="lin" valueType="num">
                                      <p:cBhvr additive="base">
                                        <p:cTn dur="500"/>
                                        <p:tgtEl>
                                          <p:spTgt spid="164">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4" st="4"/>
                                            </p:txEl>
                                          </p:spTgt>
                                        </p:tgtEl>
                                        <p:attrNameLst>
                                          <p:attrName>style.visibility</p:attrName>
                                        </p:attrNameLst>
                                      </p:cBhvr>
                                      <p:to>
                                        <p:strVal val="visible"/>
                                      </p:to>
                                    </p:set>
                                    <p:anim calcmode="lin" valueType="num">
                                      <p:cBhvr additive="base">
                                        <p:cTn dur="500"/>
                                        <p:tgtEl>
                                          <p:spTgt spid="164">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64">
                                            <p:txEl>
                                              <p:pRg end="5" st="5"/>
                                            </p:txEl>
                                          </p:spTgt>
                                        </p:tgtEl>
                                        <p:attrNameLst>
                                          <p:attrName>style.visibility</p:attrName>
                                        </p:attrNameLst>
                                      </p:cBhvr>
                                      <p:to>
                                        <p:strVal val="visible"/>
                                      </p:to>
                                    </p:set>
                                    <p:anim calcmode="lin" valueType="num">
                                      <p:cBhvr additive="base">
                                        <p:cTn dur="500"/>
                                        <p:tgtEl>
                                          <p:spTgt spid="164">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Prime Factorization Example</a:t>
            </a:r>
            <a:endParaRPr/>
          </a:p>
        </p:txBody>
      </p:sp>
      <p:sp>
        <p:nvSpPr>
          <p:cNvPr id="170" name="Google Shape;170;p2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prime factorize 24 with a factor tree:</a:t>
            </a:r>
            <a:endParaRPr/>
          </a:p>
          <a:p>
            <a:pPr indent="0" lvl="0" marL="0" rtl="0" algn="ctr">
              <a:spcBef>
                <a:spcPts val="1600"/>
              </a:spcBef>
              <a:spcAft>
                <a:spcPts val="0"/>
              </a:spcAft>
              <a:buNone/>
            </a:pPr>
            <a:r>
              <a:rPr lang="en"/>
              <a:t>24</a:t>
            </a:r>
            <a:endParaRPr/>
          </a:p>
          <a:p>
            <a:pPr indent="0" lvl="0" marL="0" rtl="0" algn="l">
              <a:spcBef>
                <a:spcPts val="1600"/>
              </a:spcBef>
              <a:spcAft>
                <a:spcPts val="0"/>
              </a:spcAft>
              <a:buNone/>
            </a:pPr>
            <a:r>
              <a:rPr lang="en"/>
              <a:t>24 	= 2 x 12 = 2 x 2 x 6 = 2 x 2 x 2 x 3 = 2</a:t>
            </a:r>
            <a:r>
              <a:rPr baseline="30000" lang="en"/>
              <a:t>3</a:t>
            </a:r>
            <a:r>
              <a:rPr lang="en"/>
              <a:t> x 3</a:t>
            </a:r>
            <a:endParaRPr/>
          </a:p>
          <a:p>
            <a:pPr indent="0" lvl="0" marL="0" rtl="0" algn="l">
              <a:spcBef>
                <a:spcPts val="1600"/>
              </a:spcBef>
              <a:spcAft>
                <a:spcPts val="0"/>
              </a:spcAft>
              <a:buNone/>
            </a:pPr>
            <a:r>
              <a:rPr lang="en"/>
              <a:t>	= 3 x 8 = 3 x 2 x 4 = 3 x 2 x 2 x 2 = 2</a:t>
            </a:r>
            <a:r>
              <a:rPr baseline="30000" lang="en"/>
              <a:t>3</a:t>
            </a:r>
            <a:r>
              <a:rPr lang="en"/>
              <a:t> x 3</a:t>
            </a:r>
            <a:endParaRPr/>
          </a:p>
          <a:p>
            <a:pPr indent="0" lvl="0" marL="0" rtl="0" algn="l">
              <a:spcBef>
                <a:spcPts val="1600"/>
              </a:spcBef>
              <a:spcAft>
                <a:spcPts val="0"/>
              </a:spcAft>
              <a:buNone/>
            </a:pPr>
            <a:r>
              <a:rPr lang="en"/>
              <a:t>	= 4 x 6 = 2 x 2 x 6 = 2 x 2 x 2 x 3 = 2</a:t>
            </a:r>
            <a:r>
              <a:rPr baseline="30000" lang="en"/>
              <a:t>3</a:t>
            </a:r>
            <a:r>
              <a:rPr lang="en"/>
              <a:t> x 3</a:t>
            </a:r>
            <a:endParaRPr/>
          </a:p>
          <a:p>
            <a:pPr indent="0" lvl="0" marL="0" rtl="0" algn="l">
              <a:spcBef>
                <a:spcPts val="1600"/>
              </a:spcBef>
              <a:spcAft>
                <a:spcPts val="1600"/>
              </a:spcAft>
              <a:buNone/>
            </a:pPr>
            <a:r>
              <a:t/>
            </a:r>
            <a:endParaRPr/>
          </a:p>
        </p:txBody>
      </p:sp>
      <p:sp>
        <p:nvSpPr>
          <p:cNvPr id="171" name="Google Shape;171;p29"/>
          <p:cNvSpPr txBox="1"/>
          <p:nvPr/>
        </p:nvSpPr>
        <p:spPr>
          <a:xfrm>
            <a:off x="439125" y="4265250"/>
            <a:ext cx="8264100" cy="55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Open Sans"/>
                <a:ea typeface="Open Sans"/>
                <a:cs typeface="Open Sans"/>
                <a:sym typeface="Open Sans"/>
              </a:rPr>
              <a:t>No matter the path we chose, the prime factorization is the same: 2</a:t>
            </a:r>
            <a:r>
              <a:rPr baseline="30000" lang="en">
                <a:latin typeface="Open Sans"/>
                <a:ea typeface="Open Sans"/>
                <a:cs typeface="Open Sans"/>
                <a:sym typeface="Open Sans"/>
              </a:rPr>
              <a:t>3</a:t>
            </a:r>
            <a:r>
              <a:rPr lang="en">
                <a:latin typeface="Open Sans"/>
                <a:ea typeface="Open Sans"/>
                <a:cs typeface="Open Sans"/>
                <a:sym typeface="Open Sans"/>
              </a:rPr>
              <a:t> x 3</a:t>
            </a:r>
            <a:endParaRPr>
              <a:latin typeface="Open Sans"/>
              <a:ea typeface="Open Sans"/>
              <a:cs typeface="Open Sans"/>
              <a:sym typeface="Open Sans"/>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500"/>
                                        <p:tgtEl>
                                          <p:spTgt spid="17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Prime Factorization Quick Practice</a:t>
            </a:r>
            <a:endParaRPr/>
          </a:p>
        </p:txBody>
      </p:sp>
      <p:sp>
        <p:nvSpPr>
          <p:cNvPr id="177" name="Google Shape;177;p3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Prime Factorize these numbers!</a:t>
            </a:r>
            <a:endParaRPr/>
          </a:p>
          <a:p>
            <a:pPr indent="-342900" lvl="0" marL="457200" rtl="0" algn="l">
              <a:spcBef>
                <a:spcPts val="1600"/>
              </a:spcBef>
              <a:spcAft>
                <a:spcPts val="0"/>
              </a:spcAft>
              <a:buSzPts val="1800"/>
              <a:buAutoNum type="alphaLcPeriod"/>
            </a:pPr>
            <a:r>
              <a:rPr lang="en"/>
              <a:t>15</a:t>
            </a:r>
            <a:endParaRPr/>
          </a:p>
          <a:p>
            <a:pPr indent="0" lvl="0" marL="457200" rtl="0" algn="l">
              <a:spcBef>
                <a:spcPts val="1600"/>
              </a:spcBef>
              <a:spcAft>
                <a:spcPts val="0"/>
              </a:spcAft>
              <a:buNone/>
            </a:pPr>
            <a:r>
              <a:rPr lang="en"/>
              <a:t>3 x 5</a:t>
            </a:r>
            <a:endParaRPr/>
          </a:p>
          <a:p>
            <a:pPr indent="-342900" lvl="0" marL="457200" rtl="0" algn="l">
              <a:spcBef>
                <a:spcPts val="1600"/>
              </a:spcBef>
              <a:spcAft>
                <a:spcPts val="0"/>
              </a:spcAft>
              <a:buSzPts val="1800"/>
              <a:buAutoNum type="alphaLcPeriod"/>
            </a:pPr>
            <a:r>
              <a:rPr lang="en"/>
              <a:t>32</a:t>
            </a:r>
            <a:endParaRPr/>
          </a:p>
          <a:p>
            <a:pPr indent="0" lvl="0" marL="457200" rtl="0" algn="l">
              <a:spcBef>
                <a:spcPts val="1600"/>
              </a:spcBef>
              <a:spcAft>
                <a:spcPts val="0"/>
              </a:spcAft>
              <a:buNone/>
            </a:pPr>
            <a:r>
              <a:rPr lang="en"/>
              <a:t>2 x 2 x 2 x 2 x 2 = 2</a:t>
            </a:r>
            <a:r>
              <a:rPr baseline="30000" lang="en"/>
              <a:t>5</a:t>
            </a:r>
            <a:endParaRPr baseline="30000"/>
          </a:p>
          <a:p>
            <a:pPr indent="-342900" lvl="0" marL="457200" rtl="0" algn="l">
              <a:spcBef>
                <a:spcPts val="1600"/>
              </a:spcBef>
              <a:spcAft>
                <a:spcPts val="0"/>
              </a:spcAft>
              <a:buSzPts val="1800"/>
              <a:buAutoNum type="alphaLcPeriod"/>
            </a:pPr>
            <a:r>
              <a:rPr lang="en"/>
              <a:t>360</a:t>
            </a:r>
            <a:endParaRPr/>
          </a:p>
          <a:p>
            <a:pPr indent="0" lvl="0" marL="457200" rtl="0" algn="l">
              <a:spcBef>
                <a:spcPts val="1600"/>
              </a:spcBef>
              <a:spcAft>
                <a:spcPts val="1600"/>
              </a:spcAft>
              <a:buNone/>
            </a:pPr>
            <a:r>
              <a:rPr lang="en"/>
              <a:t>2</a:t>
            </a:r>
            <a:r>
              <a:rPr baseline="30000" lang="en"/>
              <a:t>3</a:t>
            </a:r>
            <a:r>
              <a:rPr lang="en"/>
              <a:t> x 3</a:t>
            </a:r>
            <a:r>
              <a:rPr baseline="30000" lang="en"/>
              <a:t>2</a:t>
            </a:r>
            <a:r>
              <a:rPr lang="en"/>
              <a:t> x 5</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0" st="0"/>
                                            </p:txEl>
                                          </p:spTgt>
                                        </p:tgtEl>
                                        <p:attrNameLst>
                                          <p:attrName>style.visibility</p:attrName>
                                        </p:attrNameLst>
                                      </p:cBhvr>
                                      <p:to>
                                        <p:strVal val="visible"/>
                                      </p:to>
                                    </p:set>
                                    <p:anim calcmode="lin" valueType="num">
                                      <p:cBhvr additive="base">
                                        <p:cTn dur="500"/>
                                        <p:tgtEl>
                                          <p:spTgt spid="17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1" st="1"/>
                                            </p:txEl>
                                          </p:spTgt>
                                        </p:tgtEl>
                                        <p:attrNameLst>
                                          <p:attrName>style.visibility</p:attrName>
                                        </p:attrNameLst>
                                      </p:cBhvr>
                                      <p:to>
                                        <p:strVal val="visible"/>
                                      </p:to>
                                    </p:set>
                                    <p:anim calcmode="lin" valueType="num">
                                      <p:cBhvr additive="base">
                                        <p:cTn dur="500"/>
                                        <p:tgtEl>
                                          <p:spTgt spid="17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2" st="2"/>
                                            </p:txEl>
                                          </p:spTgt>
                                        </p:tgtEl>
                                        <p:attrNameLst>
                                          <p:attrName>style.visibility</p:attrName>
                                        </p:attrNameLst>
                                      </p:cBhvr>
                                      <p:to>
                                        <p:strVal val="visible"/>
                                      </p:to>
                                    </p:set>
                                    <p:anim calcmode="lin" valueType="num">
                                      <p:cBhvr additive="base">
                                        <p:cTn dur="500"/>
                                        <p:tgtEl>
                                          <p:spTgt spid="17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3" st="3"/>
                                            </p:txEl>
                                          </p:spTgt>
                                        </p:tgtEl>
                                        <p:attrNameLst>
                                          <p:attrName>style.visibility</p:attrName>
                                        </p:attrNameLst>
                                      </p:cBhvr>
                                      <p:to>
                                        <p:strVal val="visible"/>
                                      </p:to>
                                    </p:set>
                                    <p:anim calcmode="lin" valueType="num">
                                      <p:cBhvr additive="base">
                                        <p:cTn dur="500"/>
                                        <p:tgtEl>
                                          <p:spTgt spid="17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4" st="4"/>
                                            </p:txEl>
                                          </p:spTgt>
                                        </p:tgtEl>
                                        <p:attrNameLst>
                                          <p:attrName>style.visibility</p:attrName>
                                        </p:attrNameLst>
                                      </p:cBhvr>
                                      <p:to>
                                        <p:strVal val="visible"/>
                                      </p:to>
                                    </p:set>
                                    <p:anim calcmode="lin" valueType="num">
                                      <p:cBhvr additive="base">
                                        <p:cTn dur="500"/>
                                        <p:tgtEl>
                                          <p:spTgt spid="177">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5" st="5"/>
                                            </p:txEl>
                                          </p:spTgt>
                                        </p:tgtEl>
                                        <p:attrNameLst>
                                          <p:attrName>style.visibility</p:attrName>
                                        </p:attrNameLst>
                                      </p:cBhvr>
                                      <p:to>
                                        <p:strVal val="visible"/>
                                      </p:to>
                                    </p:set>
                                    <p:anim calcmode="lin" valueType="num">
                                      <p:cBhvr additive="base">
                                        <p:cTn dur="500"/>
                                        <p:tgtEl>
                                          <p:spTgt spid="177">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7">
                                            <p:txEl>
                                              <p:pRg end="6" st="6"/>
                                            </p:txEl>
                                          </p:spTgt>
                                        </p:tgtEl>
                                        <p:attrNameLst>
                                          <p:attrName>style.visibility</p:attrName>
                                        </p:attrNameLst>
                                      </p:cBhvr>
                                      <p:to>
                                        <p:strVal val="visible"/>
                                      </p:to>
                                    </p:set>
                                    <p:anim calcmode="lin" valueType="num">
                                      <p:cBhvr additive="base">
                                        <p:cTn dur="500"/>
                                        <p:tgtEl>
                                          <p:spTgt spid="177">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find GCF - an advanced technique</a:t>
            </a:r>
            <a:endParaRPr/>
          </a:p>
        </p:txBody>
      </p:sp>
      <p:sp>
        <p:nvSpPr>
          <p:cNvPr id="183" name="Google Shape;183;p3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go back to Prime Factorization. To find the GCF of two numbers, you will need to prime factorize both numbers. Then, compare them to see what numbers are in common. Let’s see an example.</a:t>
            </a:r>
            <a:endParaRPr/>
          </a:p>
          <a:p>
            <a:pPr indent="0" lvl="0" marL="0" rtl="0" algn="l">
              <a:spcBef>
                <a:spcPts val="1600"/>
              </a:spcBef>
              <a:spcAft>
                <a:spcPts val="0"/>
              </a:spcAft>
              <a:buNone/>
            </a:pPr>
            <a:r>
              <a:rPr lang="en"/>
              <a:t>24: 2 x 2 x 2 x 3 = 2</a:t>
            </a:r>
            <a:r>
              <a:rPr baseline="30000" lang="en"/>
              <a:t>3</a:t>
            </a:r>
            <a:r>
              <a:rPr lang="en"/>
              <a:t> x 3</a:t>
            </a:r>
            <a:endParaRPr/>
          </a:p>
          <a:p>
            <a:pPr indent="0" lvl="0" marL="0" rtl="0" algn="l">
              <a:spcBef>
                <a:spcPts val="1600"/>
              </a:spcBef>
              <a:spcAft>
                <a:spcPts val="0"/>
              </a:spcAft>
              <a:buNone/>
            </a:pPr>
            <a:r>
              <a:rPr lang="en"/>
              <a:t>30: 2 x 3 x 5</a:t>
            </a:r>
            <a:endParaRPr/>
          </a:p>
          <a:p>
            <a:pPr indent="0" lvl="0" marL="0" rtl="0" algn="l">
              <a:spcBef>
                <a:spcPts val="1600"/>
              </a:spcBef>
              <a:spcAft>
                <a:spcPts val="1600"/>
              </a:spcAft>
              <a:buNone/>
            </a:pPr>
            <a:r>
              <a:rPr lang="en"/>
              <a:t>Both of these numbers have one 2 and one 3 in their prime factorizations. Thus, their GCF is 2 x 3 = 6.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Homework Review</a:t>
            </a:r>
            <a:endParaRPr/>
          </a:p>
        </p:txBody>
      </p:sp>
      <p:sp>
        <p:nvSpPr>
          <p:cNvPr id="73" name="Google Shape;73;p14"/>
          <p:cNvSpPr txBox="1"/>
          <p:nvPr>
            <p:ph idx="1" type="body"/>
          </p:nvPr>
        </p:nvSpPr>
        <p:spPr>
          <a:xfrm>
            <a:off x="311700" y="1190125"/>
            <a:ext cx="8520600" cy="361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Find the GCF for each of the following pairs of numbers. </a:t>
            </a:r>
            <a:endParaRPr sz="1500"/>
          </a:p>
          <a:p>
            <a:pPr indent="-323850" lvl="0" marL="914400" rtl="0" algn="l">
              <a:spcBef>
                <a:spcPts val="1000"/>
              </a:spcBef>
              <a:spcAft>
                <a:spcPts val="0"/>
              </a:spcAft>
              <a:buSzPts val="1500"/>
              <a:buAutoNum type="alphaLcParenBoth"/>
            </a:pPr>
            <a:r>
              <a:rPr lang="en" sz="1500"/>
              <a:t>7, 28		</a:t>
            </a:r>
            <a:endParaRPr sz="1500"/>
          </a:p>
          <a:p>
            <a:pPr indent="0" lvl="0" marL="914400" rtl="0" algn="l">
              <a:spcBef>
                <a:spcPts val="1000"/>
              </a:spcBef>
              <a:spcAft>
                <a:spcPts val="0"/>
              </a:spcAft>
              <a:buNone/>
            </a:pPr>
            <a:r>
              <a:rPr i="1" lang="en" sz="1500"/>
              <a:t>4 x 7 = 28, so 7 is a factor of 28. The GCF is </a:t>
            </a:r>
            <a:r>
              <a:rPr b="1" i="1" lang="en" sz="1500"/>
              <a:t>7</a:t>
            </a:r>
            <a:r>
              <a:rPr i="1" lang="en" sz="1500"/>
              <a:t>.</a:t>
            </a:r>
            <a:endParaRPr i="1" sz="1500"/>
          </a:p>
          <a:p>
            <a:pPr indent="-323850" lvl="0" marL="914400" rtl="0" algn="l">
              <a:spcBef>
                <a:spcPts val="1000"/>
              </a:spcBef>
              <a:spcAft>
                <a:spcPts val="0"/>
              </a:spcAft>
              <a:buSzPts val="1500"/>
              <a:buAutoNum type="alphaLcParenBoth"/>
            </a:pPr>
            <a:r>
              <a:rPr lang="en" sz="1500"/>
              <a:t>12, 18</a:t>
            </a:r>
            <a:endParaRPr sz="1500"/>
          </a:p>
          <a:p>
            <a:pPr indent="0" lvl="0" marL="914400" rtl="0" algn="l">
              <a:spcBef>
                <a:spcPts val="1000"/>
              </a:spcBef>
              <a:spcAft>
                <a:spcPts val="0"/>
              </a:spcAft>
              <a:buNone/>
            </a:pPr>
            <a:r>
              <a:rPr i="1" lang="en" sz="1500"/>
              <a:t>Factors of 12: 1, 2, 3, 4, 6, 12 Factors of 18: 1, 2, 3, 6, 9, 18. The GCF is </a:t>
            </a:r>
            <a:r>
              <a:rPr b="1" i="1" lang="en" sz="1500"/>
              <a:t>6</a:t>
            </a:r>
            <a:r>
              <a:rPr lang="en" sz="1500"/>
              <a:t>	</a:t>
            </a:r>
            <a:endParaRPr sz="1500"/>
          </a:p>
          <a:p>
            <a:pPr indent="-323850" lvl="0" marL="914400" rtl="0" algn="l">
              <a:spcBef>
                <a:spcPts val="1000"/>
              </a:spcBef>
              <a:spcAft>
                <a:spcPts val="0"/>
              </a:spcAft>
              <a:buSzPts val="1500"/>
              <a:buAutoNum type="alphaLcParenBoth"/>
            </a:pPr>
            <a:r>
              <a:rPr lang="en" sz="1500"/>
              <a:t>12, 35	</a:t>
            </a:r>
            <a:endParaRPr sz="1500"/>
          </a:p>
          <a:p>
            <a:pPr indent="0" lvl="0" marL="914400" rtl="0" algn="l">
              <a:spcBef>
                <a:spcPts val="1000"/>
              </a:spcBef>
              <a:spcAft>
                <a:spcPts val="0"/>
              </a:spcAft>
              <a:buNone/>
            </a:pPr>
            <a:r>
              <a:rPr i="1" lang="en" sz="1500"/>
              <a:t>Factors of 12: 1, 2, 3, 4, 6, 12 Factors of 35: 1, 5, 7, 36. The GCF is </a:t>
            </a:r>
            <a:r>
              <a:rPr b="1" i="1" lang="en" sz="1500"/>
              <a:t>1</a:t>
            </a:r>
            <a:endParaRPr b="1" i="1" sz="1500"/>
          </a:p>
          <a:p>
            <a:pPr indent="-323850" lvl="0" marL="914400" rtl="0" algn="l">
              <a:spcBef>
                <a:spcPts val="1000"/>
              </a:spcBef>
              <a:spcAft>
                <a:spcPts val="0"/>
              </a:spcAft>
              <a:buSzPts val="1500"/>
              <a:buAutoNum type="alphaLcParenBoth"/>
            </a:pPr>
            <a:r>
              <a:rPr lang="en" sz="1500"/>
              <a:t>*96, 120</a:t>
            </a:r>
            <a:endParaRPr sz="1500"/>
          </a:p>
          <a:p>
            <a:pPr indent="0" lvl="0" marL="914400" rtl="0" algn="l">
              <a:spcBef>
                <a:spcPts val="1000"/>
              </a:spcBef>
              <a:spcAft>
                <a:spcPts val="0"/>
              </a:spcAft>
              <a:buNone/>
            </a:pPr>
            <a:r>
              <a:rPr i="1" lang="en" sz="1500"/>
              <a:t>Large factors of 96: 16, 24, 32, 48, 96 Large factors of 120: 12, 15, 20, 24, 30, 40, 60, 120</a:t>
            </a:r>
            <a:endParaRPr i="1" sz="1500"/>
          </a:p>
          <a:p>
            <a:pPr indent="0" lvl="0" marL="914400" rtl="0" algn="l">
              <a:spcBef>
                <a:spcPts val="0"/>
              </a:spcBef>
              <a:spcAft>
                <a:spcPts val="0"/>
              </a:spcAft>
              <a:buNone/>
            </a:pPr>
            <a:r>
              <a:rPr i="1" lang="en" sz="1500"/>
              <a:t>The GCF is 24</a:t>
            </a:r>
            <a:endParaRPr i="1" sz="1500"/>
          </a:p>
          <a:p>
            <a:pPr indent="0" lvl="0" marL="914400" rtl="0" algn="l">
              <a:spcBef>
                <a:spcPts val="1000"/>
              </a:spcBef>
              <a:spcAft>
                <a:spcPts val="1000"/>
              </a:spcAft>
              <a:buNone/>
            </a:pPr>
            <a:r>
              <a:t/>
            </a:r>
            <a:endParaRPr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0" st="0"/>
                                            </p:txEl>
                                          </p:spTgt>
                                        </p:tgtEl>
                                        <p:attrNameLst>
                                          <p:attrName>style.visibility</p:attrName>
                                        </p:attrNameLst>
                                      </p:cBhvr>
                                      <p:to>
                                        <p:strVal val="visible"/>
                                      </p:to>
                                    </p:set>
                                    <p:anim calcmode="lin" valueType="num">
                                      <p:cBhvr additive="base">
                                        <p:cTn dur="500"/>
                                        <p:tgtEl>
                                          <p:spTgt spid="73">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1" st="1"/>
                                            </p:txEl>
                                          </p:spTgt>
                                        </p:tgtEl>
                                        <p:attrNameLst>
                                          <p:attrName>style.visibility</p:attrName>
                                        </p:attrNameLst>
                                      </p:cBhvr>
                                      <p:to>
                                        <p:strVal val="visible"/>
                                      </p:to>
                                    </p:set>
                                    <p:anim calcmode="lin" valueType="num">
                                      <p:cBhvr additive="base">
                                        <p:cTn dur="500"/>
                                        <p:tgtEl>
                                          <p:spTgt spid="73">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2" st="2"/>
                                            </p:txEl>
                                          </p:spTgt>
                                        </p:tgtEl>
                                        <p:attrNameLst>
                                          <p:attrName>style.visibility</p:attrName>
                                        </p:attrNameLst>
                                      </p:cBhvr>
                                      <p:to>
                                        <p:strVal val="visible"/>
                                      </p:to>
                                    </p:set>
                                    <p:anim calcmode="lin" valueType="num">
                                      <p:cBhvr additive="base">
                                        <p:cTn dur="500"/>
                                        <p:tgtEl>
                                          <p:spTgt spid="73">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3" st="3"/>
                                            </p:txEl>
                                          </p:spTgt>
                                        </p:tgtEl>
                                        <p:attrNameLst>
                                          <p:attrName>style.visibility</p:attrName>
                                        </p:attrNameLst>
                                      </p:cBhvr>
                                      <p:to>
                                        <p:strVal val="visible"/>
                                      </p:to>
                                    </p:set>
                                    <p:anim calcmode="lin" valueType="num">
                                      <p:cBhvr additive="base">
                                        <p:cTn dur="500"/>
                                        <p:tgtEl>
                                          <p:spTgt spid="73">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4" st="4"/>
                                            </p:txEl>
                                          </p:spTgt>
                                        </p:tgtEl>
                                        <p:attrNameLst>
                                          <p:attrName>style.visibility</p:attrName>
                                        </p:attrNameLst>
                                      </p:cBhvr>
                                      <p:to>
                                        <p:strVal val="visible"/>
                                      </p:to>
                                    </p:set>
                                    <p:anim calcmode="lin" valueType="num">
                                      <p:cBhvr additive="base">
                                        <p:cTn dur="500"/>
                                        <p:tgtEl>
                                          <p:spTgt spid="73">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5" st="5"/>
                                            </p:txEl>
                                          </p:spTgt>
                                        </p:tgtEl>
                                        <p:attrNameLst>
                                          <p:attrName>style.visibility</p:attrName>
                                        </p:attrNameLst>
                                      </p:cBhvr>
                                      <p:to>
                                        <p:strVal val="visible"/>
                                      </p:to>
                                    </p:set>
                                    <p:anim calcmode="lin" valueType="num">
                                      <p:cBhvr additive="base">
                                        <p:cTn dur="500"/>
                                        <p:tgtEl>
                                          <p:spTgt spid="73">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6" st="6"/>
                                            </p:txEl>
                                          </p:spTgt>
                                        </p:tgtEl>
                                        <p:attrNameLst>
                                          <p:attrName>style.visibility</p:attrName>
                                        </p:attrNameLst>
                                      </p:cBhvr>
                                      <p:to>
                                        <p:strVal val="visible"/>
                                      </p:to>
                                    </p:set>
                                    <p:anim calcmode="lin" valueType="num">
                                      <p:cBhvr additive="base">
                                        <p:cTn dur="500"/>
                                        <p:tgtEl>
                                          <p:spTgt spid="73">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7" st="7"/>
                                            </p:txEl>
                                          </p:spTgt>
                                        </p:tgtEl>
                                        <p:attrNameLst>
                                          <p:attrName>style.visibility</p:attrName>
                                        </p:attrNameLst>
                                      </p:cBhvr>
                                      <p:to>
                                        <p:strVal val="visible"/>
                                      </p:to>
                                    </p:set>
                                    <p:anim calcmode="lin" valueType="num">
                                      <p:cBhvr additive="base">
                                        <p:cTn dur="500"/>
                                        <p:tgtEl>
                                          <p:spTgt spid="73">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8" st="8"/>
                                            </p:txEl>
                                          </p:spTgt>
                                        </p:tgtEl>
                                        <p:attrNameLst>
                                          <p:attrName>style.visibility</p:attrName>
                                        </p:attrNameLst>
                                      </p:cBhvr>
                                      <p:to>
                                        <p:strVal val="visible"/>
                                      </p:to>
                                    </p:set>
                                    <p:anim calcmode="lin" valueType="num">
                                      <p:cBhvr additive="base">
                                        <p:cTn dur="500"/>
                                        <p:tgtEl>
                                          <p:spTgt spid="73">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9" st="9"/>
                                            </p:txEl>
                                          </p:spTgt>
                                        </p:tgtEl>
                                        <p:attrNameLst>
                                          <p:attrName>style.visibility</p:attrName>
                                        </p:attrNameLst>
                                      </p:cBhvr>
                                      <p:to>
                                        <p:strVal val="visible"/>
                                      </p:to>
                                    </p:set>
                                    <p:anim calcmode="lin" valueType="num">
                                      <p:cBhvr additive="base">
                                        <p:cTn dur="500"/>
                                        <p:tgtEl>
                                          <p:spTgt spid="73">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3">
                                            <p:txEl>
                                              <p:pRg end="10" st="10"/>
                                            </p:txEl>
                                          </p:spTgt>
                                        </p:tgtEl>
                                        <p:attrNameLst>
                                          <p:attrName>style.visibility</p:attrName>
                                        </p:attrNameLst>
                                      </p:cBhvr>
                                      <p:to>
                                        <p:strVal val="visible"/>
                                      </p:to>
                                    </p:set>
                                    <p:anim calcmode="lin" valueType="num">
                                      <p:cBhvr additive="base">
                                        <p:cTn dur="500"/>
                                        <p:tgtEl>
                                          <p:spTgt spid="73">
                                            <p:txEl>
                                              <p:pRg end="10" st="10"/>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GCF Review</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GCF - Greatest Common Factor</a:t>
            </a:r>
            <a:endParaRPr/>
          </a:p>
          <a:p>
            <a:pPr indent="0" lvl="0" marL="0" rtl="0" algn="ctr">
              <a:spcBef>
                <a:spcPts val="1600"/>
              </a:spcBef>
              <a:spcAft>
                <a:spcPts val="0"/>
              </a:spcAft>
              <a:buNone/>
            </a:pPr>
            <a:r>
              <a:rPr lang="en"/>
              <a:t>In order to find the greatest common factor, we can list out all the factors then find the greatest common one.</a:t>
            </a:r>
            <a:endParaRPr/>
          </a:p>
          <a:p>
            <a:pPr indent="0" lvl="0" marL="0" rtl="0" algn="ctr">
              <a:spcBef>
                <a:spcPts val="1600"/>
              </a:spcBef>
              <a:spcAft>
                <a:spcPts val="1600"/>
              </a:spcAft>
              <a:buNone/>
            </a:pPr>
            <a:r>
              <a:rPr lang="en"/>
              <a:t>If one number is a factor of the other number, that number is the GCF.</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9">
                                            <p:txEl>
                                              <p:pRg end="0" st="0"/>
                                            </p:txEl>
                                          </p:spTgt>
                                        </p:tgtEl>
                                        <p:attrNameLst>
                                          <p:attrName>style.visibility</p:attrName>
                                        </p:attrNameLst>
                                      </p:cBhvr>
                                      <p:to>
                                        <p:strVal val="visible"/>
                                      </p:to>
                                    </p:set>
                                    <p:anim calcmode="lin" valueType="num">
                                      <p:cBhvr additive="base">
                                        <p:cTn dur="500"/>
                                        <p:tgtEl>
                                          <p:spTgt spid="79">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9">
                                            <p:txEl>
                                              <p:pRg end="1" st="1"/>
                                            </p:txEl>
                                          </p:spTgt>
                                        </p:tgtEl>
                                        <p:attrNameLst>
                                          <p:attrName>style.visibility</p:attrName>
                                        </p:attrNameLst>
                                      </p:cBhvr>
                                      <p:to>
                                        <p:strVal val="visible"/>
                                      </p:to>
                                    </p:set>
                                    <p:anim calcmode="lin" valueType="num">
                                      <p:cBhvr additive="base">
                                        <p:cTn dur="500"/>
                                        <p:tgtEl>
                                          <p:spTgt spid="79">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79">
                                            <p:txEl>
                                              <p:pRg end="2" st="2"/>
                                            </p:txEl>
                                          </p:spTgt>
                                        </p:tgtEl>
                                        <p:attrNameLst>
                                          <p:attrName>style.visibility</p:attrName>
                                        </p:attrNameLst>
                                      </p:cBhvr>
                                      <p:to>
                                        <p:strVal val="visible"/>
                                      </p:to>
                                    </p:set>
                                    <p:anim calcmode="lin" valueType="num">
                                      <p:cBhvr additive="base">
                                        <p:cTn dur="500"/>
                                        <p:tgtEl>
                                          <p:spTgt spid="79">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Least Common Multiple</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least common multiple between two numbers is the smallest number that is a multiple of both. </a:t>
            </a:r>
            <a:endParaRPr/>
          </a:p>
          <a:p>
            <a:pPr indent="0" lvl="0" marL="0" rtl="0" algn="l">
              <a:spcBef>
                <a:spcPts val="1600"/>
              </a:spcBef>
              <a:spcAft>
                <a:spcPts val="0"/>
              </a:spcAft>
              <a:buNone/>
            </a:pPr>
            <a:r>
              <a:rPr lang="en"/>
              <a:t>Let’s try to find the Least Common Multiple between 16 and 24. We can start by listing some multiples of each.</a:t>
            </a:r>
            <a:endParaRPr/>
          </a:p>
          <a:p>
            <a:pPr indent="0" lvl="0" marL="0" rtl="0" algn="l">
              <a:spcBef>
                <a:spcPts val="1600"/>
              </a:spcBef>
              <a:spcAft>
                <a:spcPts val="0"/>
              </a:spcAft>
              <a:buNone/>
            </a:pPr>
            <a:r>
              <a:rPr lang="en"/>
              <a:t>16: 16, 32, 48, 64, 80, 96...</a:t>
            </a:r>
            <a:endParaRPr/>
          </a:p>
          <a:p>
            <a:pPr indent="0" lvl="0" marL="0" rtl="0" algn="l">
              <a:spcBef>
                <a:spcPts val="1600"/>
              </a:spcBef>
              <a:spcAft>
                <a:spcPts val="0"/>
              </a:spcAft>
              <a:buNone/>
            </a:pPr>
            <a:r>
              <a:rPr lang="en"/>
              <a:t>24: 24, 48, 72, 96, 120...</a:t>
            </a:r>
            <a:endParaRPr/>
          </a:p>
          <a:p>
            <a:pPr indent="0" lvl="0" marL="0" rtl="0" algn="l">
              <a:spcBef>
                <a:spcPts val="1600"/>
              </a:spcBef>
              <a:spcAft>
                <a:spcPts val="0"/>
              </a:spcAft>
              <a:buNone/>
            </a:pPr>
            <a:r>
              <a:rPr lang="en"/>
              <a:t>Right! So 48 is the least common multiple.</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0" st="0"/>
                                            </p:txEl>
                                          </p:spTgt>
                                        </p:tgtEl>
                                        <p:attrNameLst>
                                          <p:attrName>style.visibility</p:attrName>
                                        </p:attrNameLst>
                                      </p:cBhvr>
                                      <p:to>
                                        <p:strVal val="visible"/>
                                      </p:to>
                                    </p:set>
                                    <p:anim calcmode="lin" valueType="num">
                                      <p:cBhvr additive="base">
                                        <p:cTn dur="500"/>
                                        <p:tgtEl>
                                          <p:spTgt spid="85">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1" st="1"/>
                                            </p:txEl>
                                          </p:spTgt>
                                        </p:tgtEl>
                                        <p:attrNameLst>
                                          <p:attrName>style.visibility</p:attrName>
                                        </p:attrNameLst>
                                      </p:cBhvr>
                                      <p:to>
                                        <p:strVal val="visible"/>
                                      </p:to>
                                    </p:set>
                                    <p:anim calcmode="lin" valueType="num">
                                      <p:cBhvr additive="base">
                                        <p:cTn dur="500"/>
                                        <p:tgtEl>
                                          <p:spTgt spid="85">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2" st="2"/>
                                            </p:txEl>
                                          </p:spTgt>
                                        </p:tgtEl>
                                        <p:attrNameLst>
                                          <p:attrName>style.visibility</p:attrName>
                                        </p:attrNameLst>
                                      </p:cBhvr>
                                      <p:to>
                                        <p:strVal val="visible"/>
                                      </p:to>
                                    </p:set>
                                    <p:anim calcmode="lin" valueType="num">
                                      <p:cBhvr additive="base">
                                        <p:cTn dur="500"/>
                                        <p:tgtEl>
                                          <p:spTgt spid="85">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3" st="3"/>
                                            </p:txEl>
                                          </p:spTgt>
                                        </p:tgtEl>
                                        <p:attrNameLst>
                                          <p:attrName>style.visibility</p:attrName>
                                        </p:attrNameLst>
                                      </p:cBhvr>
                                      <p:to>
                                        <p:strVal val="visible"/>
                                      </p:to>
                                    </p:set>
                                    <p:anim calcmode="lin" valueType="num">
                                      <p:cBhvr additive="base">
                                        <p:cTn dur="500"/>
                                        <p:tgtEl>
                                          <p:spTgt spid="85">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4" st="4"/>
                                            </p:txEl>
                                          </p:spTgt>
                                        </p:tgtEl>
                                        <p:attrNameLst>
                                          <p:attrName>style.visibility</p:attrName>
                                        </p:attrNameLst>
                                      </p:cBhvr>
                                      <p:to>
                                        <p:strVal val="visible"/>
                                      </p:to>
                                    </p:set>
                                    <p:anim calcmode="lin" valueType="num">
                                      <p:cBhvr additive="base">
                                        <p:cTn dur="500"/>
                                        <p:tgtEl>
                                          <p:spTgt spid="85">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5">
                                            <p:txEl>
                                              <p:pRg end="5" st="5"/>
                                            </p:txEl>
                                          </p:spTgt>
                                        </p:tgtEl>
                                        <p:attrNameLst>
                                          <p:attrName>style.visibility</p:attrName>
                                        </p:attrNameLst>
                                      </p:cBhvr>
                                      <p:to>
                                        <p:strVal val="visible"/>
                                      </p:to>
                                    </p:set>
                                    <p:anim calcmode="lin" valueType="num">
                                      <p:cBhvr additive="base">
                                        <p:cTn dur="500"/>
                                        <p:tgtEl>
                                          <p:spTgt spid="85">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LCM Listing</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least common multiple of the following numbers:</a:t>
            </a:r>
            <a:endParaRPr/>
          </a:p>
          <a:p>
            <a:pPr indent="-342900" lvl="0" marL="457200" rtl="0" algn="l">
              <a:spcBef>
                <a:spcPts val="1600"/>
              </a:spcBef>
              <a:spcAft>
                <a:spcPts val="0"/>
              </a:spcAft>
              <a:buSzPts val="1800"/>
              <a:buAutoNum type="alphaLcPeriod"/>
            </a:pPr>
            <a:r>
              <a:rPr lang="en"/>
              <a:t>6 and 9</a:t>
            </a:r>
            <a:endParaRPr/>
          </a:p>
          <a:p>
            <a:pPr indent="0" lvl="0" marL="457200" rtl="0" algn="l">
              <a:spcBef>
                <a:spcPts val="0"/>
              </a:spcBef>
              <a:spcAft>
                <a:spcPts val="0"/>
              </a:spcAft>
              <a:buNone/>
            </a:pPr>
            <a:r>
              <a:rPr i="1" lang="en" sz="1500"/>
              <a:t>6: 6, 12, 18, 24, 30, 36...</a:t>
            </a:r>
            <a:endParaRPr i="1" sz="1500"/>
          </a:p>
          <a:p>
            <a:pPr indent="0" lvl="0" marL="457200" rtl="0" algn="l">
              <a:spcBef>
                <a:spcPts val="0"/>
              </a:spcBef>
              <a:spcAft>
                <a:spcPts val="0"/>
              </a:spcAft>
              <a:buNone/>
            </a:pPr>
            <a:r>
              <a:rPr i="1" lang="en" sz="1500"/>
              <a:t>9: 9, 18, 27, 36…        The LCM is 18</a:t>
            </a:r>
            <a:endParaRPr i="1" sz="1500"/>
          </a:p>
          <a:p>
            <a:pPr indent="-342900" lvl="0" marL="457200" rtl="0" algn="l">
              <a:spcBef>
                <a:spcPts val="1600"/>
              </a:spcBef>
              <a:spcAft>
                <a:spcPts val="0"/>
              </a:spcAft>
              <a:buSzPts val="1800"/>
              <a:buAutoNum type="alphaLcPeriod"/>
            </a:pPr>
            <a:r>
              <a:rPr lang="en"/>
              <a:t>12 and 18</a:t>
            </a:r>
            <a:endParaRPr/>
          </a:p>
          <a:p>
            <a:pPr indent="0" lvl="0" marL="457200" rtl="0" algn="l">
              <a:spcBef>
                <a:spcPts val="0"/>
              </a:spcBef>
              <a:spcAft>
                <a:spcPts val="0"/>
              </a:spcAft>
              <a:buNone/>
            </a:pPr>
            <a:r>
              <a:rPr i="1" lang="en" sz="1500"/>
              <a:t>12: 12, 24, 36, 48…</a:t>
            </a:r>
            <a:endParaRPr i="1" sz="1500"/>
          </a:p>
          <a:p>
            <a:pPr indent="0" lvl="0" marL="457200" rtl="0" algn="l">
              <a:spcBef>
                <a:spcPts val="0"/>
              </a:spcBef>
              <a:spcAft>
                <a:spcPts val="0"/>
              </a:spcAft>
              <a:buNone/>
            </a:pPr>
            <a:r>
              <a:rPr i="1" lang="en" sz="1500"/>
              <a:t>18: 18, 36, 54…    The LCM is 36</a:t>
            </a:r>
            <a:endParaRPr i="1" sz="1500"/>
          </a:p>
          <a:p>
            <a:pPr indent="-342900" lvl="0" marL="457200" rtl="0" algn="l">
              <a:spcBef>
                <a:spcPts val="1600"/>
              </a:spcBef>
              <a:spcAft>
                <a:spcPts val="0"/>
              </a:spcAft>
              <a:buSzPts val="1800"/>
              <a:buAutoNum type="alphaLcPeriod"/>
            </a:pPr>
            <a:r>
              <a:rPr lang="en"/>
              <a:t>15 and 20</a:t>
            </a:r>
            <a:endParaRPr/>
          </a:p>
          <a:p>
            <a:pPr indent="0" lvl="0" marL="457200" rtl="0" algn="l">
              <a:spcBef>
                <a:spcPts val="0"/>
              </a:spcBef>
              <a:spcAft>
                <a:spcPts val="0"/>
              </a:spcAft>
              <a:buNone/>
            </a:pPr>
            <a:r>
              <a:rPr i="1" lang="en" sz="1500"/>
              <a:t>15: 15, 30, 45, 60, 75…</a:t>
            </a:r>
            <a:endParaRPr i="1" sz="1500"/>
          </a:p>
          <a:p>
            <a:pPr indent="0" lvl="0" marL="457200" rtl="0" algn="l">
              <a:spcBef>
                <a:spcPts val="0"/>
              </a:spcBef>
              <a:spcAft>
                <a:spcPts val="0"/>
              </a:spcAft>
              <a:buNone/>
            </a:pPr>
            <a:r>
              <a:rPr i="1" lang="en" sz="1500"/>
              <a:t>20: 20, 40, 60, 80…   The LCM is 60</a:t>
            </a:r>
            <a:endParaRPr i="1" sz="15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0" st="0"/>
                                            </p:txEl>
                                          </p:spTgt>
                                        </p:tgtEl>
                                        <p:attrNameLst>
                                          <p:attrName>style.visibility</p:attrName>
                                        </p:attrNameLst>
                                      </p:cBhvr>
                                      <p:to>
                                        <p:strVal val="visible"/>
                                      </p:to>
                                    </p:set>
                                    <p:anim calcmode="lin" valueType="num">
                                      <p:cBhvr additive="base">
                                        <p:cTn dur="500"/>
                                        <p:tgtEl>
                                          <p:spTgt spid="91">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1" st="1"/>
                                            </p:txEl>
                                          </p:spTgt>
                                        </p:tgtEl>
                                        <p:attrNameLst>
                                          <p:attrName>style.visibility</p:attrName>
                                        </p:attrNameLst>
                                      </p:cBhvr>
                                      <p:to>
                                        <p:strVal val="visible"/>
                                      </p:to>
                                    </p:set>
                                    <p:anim calcmode="lin" valueType="num">
                                      <p:cBhvr additive="base">
                                        <p:cTn dur="500"/>
                                        <p:tgtEl>
                                          <p:spTgt spid="91">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2" st="2"/>
                                            </p:txEl>
                                          </p:spTgt>
                                        </p:tgtEl>
                                        <p:attrNameLst>
                                          <p:attrName>style.visibility</p:attrName>
                                        </p:attrNameLst>
                                      </p:cBhvr>
                                      <p:to>
                                        <p:strVal val="visible"/>
                                      </p:to>
                                    </p:set>
                                    <p:anim calcmode="lin" valueType="num">
                                      <p:cBhvr additive="base">
                                        <p:cTn dur="500"/>
                                        <p:tgtEl>
                                          <p:spTgt spid="91">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3" st="3"/>
                                            </p:txEl>
                                          </p:spTgt>
                                        </p:tgtEl>
                                        <p:attrNameLst>
                                          <p:attrName>style.visibility</p:attrName>
                                        </p:attrNameLst>
                                      </p:cBhvr>
                                      <p:to>
                                        <p:strVal val="visible"/>
                                      </p:to>
                                    </p:set>
                                    <p:anim calcmode="lin" valueType="num">
                                      <p:cBhvr additive="base">
                                        <p:cTn dur="500"/>
                                        <p:tgtEl>
                                          <p:spTgt spid="91">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4" st="4"/>
                                            </p:txEl>
                                          </p:spTgt>
                                        </p:tgtEl>
                                        <p:attrNameLst>
                                          <p:attrName>style.visibility</p:attrName>
                                        </p:attrNameLst>
                                      </p:cBhvr>
                                      <p:to>
                                        <p:strVal val="visible"/>
                                      </p:to>
                                    </p:set>
                                    <p:anim calcmode="lin" valueType="num">
                                      <p:cBhvr additive="base">
                                        <p:cTn dur="500"/>
                                        <p:tgtEl>
                                          <p:spTgt spid="91">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5" st="5"/>
                                            </p:txEl>
                                          </p:spTgt>
                                        </p:tgtEl>
                                        <p:attrNameLst>
                                          <p:attrName>style.visibility</p:attrName>
                                        </p:attrNameLst>
                                      </p:cBhvr>
                                      <p:to>
                                        <p:strVal val="visible"/>
                                      </p:to>
                                    </p:set>
                                    <p:anim calcmode="lin" valueType="num">
                                      <p:cBhvr additive="base">
                                        <p:cTn dur="500"/>
                                        <p:tgtEl>
                                          <p:spTgt spid="91">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6" st="6"/>
                                            </p:txEl>
                                          </p:spTgt>
                                        </p:tgtEl>
                                        <p:attrNameLst>
                                          <p:attrName>style.visibility</p:attrName>
                                        </p:attrNameLst>
                                      </p:cBhvr>
                                      <p:to>
                                        <p:strVal val="visible"/>
                                      </p:to>
                                    </p:set>
                                    <p:anim calcmode="lin" valueType="num">
                                      <p:cBhvr additive="base">
                                        <p:cTn dur="500"/>
                                        <p:tgtEl>
                                          <p:spTgt spid="91">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7" st="7"/>
                                            </p:txEl>
                                          </p:spTgt>
                                        </p:tgtEl>
                                        <p:attrNameLst>
                                          <p:attrName>style.visibility</p:attrName>
                                        </p:attrNameLst>
                                      </p:cBhvr>
                                      <p:to>
                                        <p:strVal val="visible"/>
                                      </p:to>
                                    </p:set>
                                    <p:anim calcmode="lin" valueType="num">
                                      <p:cBhvr additive="base">
                                        <p:cTn dur="500"/>
                                        <p:tgtEl>
                                          <p:spTgt spid="91">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8" st="8"/>
                                            </p:txEl>
                                          </p:spTgt>
                                        </p:tgtEl>
                                        <p:attrNameLst>
                                          <p:attrName>style.visibility</p:attrName>
                                        </p:attrNameLst>
                                      </p:cBhvr>
                                      <p:to>
                                        <p:strVal val="visible"/>
                                      </p:to>
                                    </p:set>
                                    <p:anim calcmode="lin" valueType="num">
                                      <p:cBhvr additive="base">
                                        <p:cTn dur="500"/>
                                        <p:tgtEl>
                                          <p:spTgt spid="91">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1">
                                            <p:txEl>
                                              <p:pRg end="9" st="9"/>
                                            </p:txEl>
                                          </p:spTgt>
                                        </p:tgtEl>
                                        <p:attrNameLst>
                                          <p:attrName>style.visibility</p:attrName>
                                        </p:attrNameLst>
                                      </p:cBhvr>
                                      <p:to>
                                        <p:strVal val="visible"/>
                                      </p:to>
                                    </p:set>
                                    <p:anim calcmode="lin" valueType="num">
                                      <p:cBhvr additive="base">
                                        <p:cTn dur="500"/>
                                        <p:tgtEl>
                                          <p:spTgt spid="91">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Least Common Multiples - Quick Practice</a:t>
            </a:r>
            <a:endParaRPr/>
          </a:p>
        </p:txBody>
      </p:sp>
      <p:sp>
        <p:nvSpPr>
          <p:cNvPr id="97" name="Google Shape;97;p18"/>
          <p:cNvSpPr txBox="1"/>
          <p:nvPr>
            <p:ph idx="1" type="body"/>
          </p:nvPr>
        </p:nvSpPr>
        <p:spPr>
          <a:xfrm>
            <a:off x="311700" y="1266325"/>
            <a:ext cx="8520600" cy="36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 the LCM of the following pairs of numbers</a:t>
            </a:r>
            <a:endParaRPr/>
          </a:p>
          <a:p>
            <a:pPr indent="-342900" lvl="0" marL="457200" rtl="0" algn="l">
              <a:spcBef>
                <a:spcPts val="1600"/>
              </a:spcBef>
              <a:spcAft>
                <a:spcPts val="0"/>
              </a:spcAft>
              <a:buSzPts val="1800"/>
              <a:buAutoNum type="alphaLcPeriod"/>
            </a:pPr>
            <a:r>
              <a:rPr lang="en"/>
              <a:t>4 and 6</a:t>
            </a:r>
            <a:endParaRPr/>
          </a:p>
          <a:p>
            <a:pPr indent="0" lvl="0" marL="457200" rtl="0" algn="l">
              <a:spcBef>
                <a:spcPts val="0"/>
              </a:spcBef>
              <a:spcAft>
                <a:spcPts val="0"/>
              </a:spcAft>
              <a:buNone/>
            </a:pPr>
            <a:r>
              <a:rPr i="1" lang="en" sz="1500"/>
              <a:t>4: 4, 8, 12, 16…</a:t>
            </a:r>
            <a:endParaRPr i="1" sz="1500"/>
          </a:p>
          <a:p>
            <a:pPr indent="0" lvl="0" marL="457200" rtl="0" algn="l">
              <a:spcBef>
                <a:spcPts val="0"/>
              </a:spcBef>
              <a:spcAft>
                <a:spcPts val="0"/>
              </a:spcAft>
              <a:buNone/>
            </a:pPr>
            <a:r>
              <a:rPr i="1" lang="en" sz="1500"/>
              <a:t>6: 6, 12, 18…</a:t>
            </a:r>
            <a:r>
              <a:rPr i="1" lang="en" sz="1500"/>
              <a:t>   The LCM is </a:t>
            </a:r>
            <a:r>
              <a:rPr b="1" i="1" lang="en" sz="1500"/>
              <a:t>12</a:t>
            </a:r>
            <a:endParaRPr b="1" i="1" sz="1500"/>
          </a:p>
          <a:p>
            <a:pPr indent="-342900" lvl="0" marL="457200" rtl="0" algn="l">
              <a:spcBef>
                <a:spcPts val="1600"/>
              </a:spcBef>
              <a:spcAft>
                <a:spcPts val="0"/>
              </a:spcAft>
              <a:buSzPts val="1800"/>
              <a:buAutoNum type="alphaLcPeriod"/>
            </a:pPr>
            <a:r>
              <a:rPr lang="en"/>
              <a:t>3 and 7</a:t>
            </a:r>
            <a:endParaRPr/>
          </a:p>
          <a:p>
            <a:pPr indent="0" lvl="0" marL="457200" rtl="0" algn="l">
              <a:spcBef>
                <a:spcPts val="0"/>
              </a:spcBef>
              <a:spcAft>
                <a:spcPts val="0"/>
              </a:spcAft>
              <a:buNone/>
            </a:pPr>
            <a:r>
              <a:rPr i="1" lang="en" sz="1500"/>
              <a:t>3: 3, 6, 9, 12, 15, 18, 21, 24…</a:t>
            </a:r>
            <a:endParaRPr i="1" sz="1500"/>
          </a:p>
          <a:p>
            <a:pPr indent="0" lvl="0" marL="457200" rtl="0" algn="l">
              <a:spcBef>
                <a:spcPts val="0"/>
              </a:spcBef>
              <a:spcAft>
                <a:spcPts val="0"/>
              </a:spcAft>
              <a:buNone/>
            </a:pPr>
            <a:r>
              <a:rPr i="1" lang="en" sz="1500"/>
              <a:t>7: 7, 14, 21, 28…   The LCM is </a:t>
            </a:r>
            <a:r>
              <a:rPr b="1" i="1" lang="en" sz="1500"/>
              <a:t>21</a:t>
            </a:r>
            <a:endParaRPr b="1" i="1" sz="1500"/>
          </a:p>
          <a:p>
            <a:pPr indent="-342900" lvl="0" marL="457200" rtl="0" algn="l">
              <a:spcBef>
                <a:spcPts val="1000"/>
              </a:spcBef>
              <a:spcAft>
                <a:spcPts val="0"/>
              </a:spcAft>
              <a:buSzPts val="1800"/>
              <a:buAutoNum type="alphaLcPeriod"/>
            </a:pPr>
            <a:r>
              <a:rPr lang="en"/>
              <a:t>15 and 25</a:t>
            </a:r>
            <a:endParaRPr/>
          </a:p>
          <a:p>
            <a:pPr indent="0" lvl="0" marL="457200" rtl="0" algn="l">
              <a:spcBef>
                <a:spcPts val="0"/>
              </a:spcBef>
              <a:spcAft>
                <a:spcPts val="0"/>
              </a:spcAft>
              <a:buNone/>
            </a:pPr>
            <a:r>
              <a:rPr i="1" lang="en" sz="1500"/>
              <a:t>15: 15, 30, 45, 75, 90…</a:t>
            </a:r>
            <a:endParaRPr i="1" sz="1500"/>
          </a:p>
          <a:p>
            <a:pPr indent="0" lvl="0" marL="457200" rtl="0" algn="l">
              <a:spcBef>
                <a:spcPts val="0"/>
              </a:spcBef>
              <a:spcAft>
                <a:spcPts val="0"/>
              </a:spcAft>
              <a:buNone/>
            </a:pPr>
            <a:r>
              <a:rPr i="1" lang="en" sz="1500"/>
              <a:t>25: 25, 50, 75, 100…   The LCM is </a:t>
            </a:r>
            <a:r>
              <a:rPr b="1" i="1" lang="en" sz="1500"/>
              <a:t>75</a:t>
            </a:r>
            <a:endParaRPr b="1" i="1" sz="1500"/>
          </a:p>
        </p:txBody>
      </p:sp>
      <p:pic>
        <p:nvPicPr>
          <p:cNvPr descr="Cartoon Cheer GIF - Cartoon Cheer - Discover &amp; Share GIFs" id="98" name="Google Shape;98;p18"/>
          <p:cNvPicPr preferRelativeResize="0"/>
          <p:nvPr/>
        </p:nvPicPr>
        <p:blipFill>
          <a:blip r:embed="rId3">
            <a:alphaModFix/>
          </a:blip>
          <a:stretch>
            <a:fillRect/>
          </a:stretch>
        </p:blipFill>
        <p:spPr>
          <a:xfrm>
            <a:off x="6546300" y="2466050"/>
            <a:ext cx="2286000" cy="2286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 calcmode="lin" valueType="num">
                                      <p:cBhvr additive="base">
                                        <p:cTn dur="600"/>
                                        <p:tgtEl>
                                          <p:spTgt spid="97">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anim calcmode="lin" valueType="num">
                                      <p:cBhvr additive="base">
                                        <p:cTn dur="600"/>
                                        <p:tgtEl>
                                          <p:spTgt spid="97">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anim calcmode="lin" valueType="num">
                                      <p:cBhvr additive="base">
                                        <p:cTn dur="600"/>
                                        <p:tgtEl>
                                          <p:spTgt spid="97">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3" st="3"/>
                                            </p:txEl>
                                          </p:spTgt>
                                        </p:tgtEl>
                                        <p:attrNameLst>
                                          <p:attrName>style.visibility</p:attrName>
                                        </p:attrNameLst>
                                      </p:cBhvr>
                                      <p:to>
                                        <p:strVal val="visible"/>
                                      </p:to>
                                    </p:set>
                                    <p:anim calcmode="lin" valueType="num">
                                      <p:cBhvr additive="base">
                                        <p:cTn dur="600"/>
                                        <p:tgtEl>
                                          <p:spTgt spid="97">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4" st="4"/>
                                            </p:txEl>
                                          </p:spTgt>
                                        </p:tgtEl>
                                        <p:attrNameLst>
                                          <p:attrName>style.visibility</p:attrName>
                                        </p:attrNameLst>
                                      </p:cBhvr>
                                      <p:to>
                                        <p:strVal val="visible"/>
                                      </p:to>
                                    </p:set>
                                    <p:anim calcmode="lin" valueType="num">
                                      <p:cBhvr additive="base">
                                        <p:cTn dur="600"/>
                                        <p:tgtEl>
                                          <p:spTgt spid="97">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5" st="5"/>
                                            </p:txEl>
                                          </p:spTgt>
                                        </p:tgtEl>
                                        <p:attrNameLst>
                                          <p:attrName>style.visibility</p:attrName>
                                        </p:attrNameLst>
                                      </p:cBhvr>
                                      <p:to>
                                        <p:strVal val="visible"/>
                                      </p:to>
                                    </p:set>
                                    <p:anim calcmode="lin" valueType="num">
                                      <p:cBhvr additive="base">
                                        <p:cTn dur="600"/>
                                        <p:tgtEl>
                                          <p:spTgt spid="97">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6" st="6"/>
                                            </p:txEl>
                                          </p:spTgt>
                                        </p:tgtEl>
                                        <p:attrNameLst>
                                          <p:attrName>style.visibility</p:attrName>
                                        </p:attrNameLst>
                                      </p:cBhvr>
                                      <p:to>
                                        <p:strVal val="visible"/>
                                      </p:to>
                                    </p:set>
                                    <p:anim calcmode="lin" valueType="num">
                                      <p:cBhvr additive="base">
                                        <p:cTn dur="600"/>
                                        <p:tgtEl>
                                          <p:spTgt spid="97">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7" st="7"/>
                                            </p:txEl>
                                          </p:spTgt>
                                        </p:tgtEl>
                                        <p:attrNameLst>
                                          <p:attrName>style.visibility</p:attrName>
                                        </p:attrNameLst>
                                      </p:cBhvr>
                                      <p:to>
                                        <p:strVal val="visible"/>
                                      </p:to>
                                    </p:set>
                                    <p:anim calcmode="lin" valueType="num">
                                      <p:cBhvr additive="base">
                                        <p:cTn dur="600"/>
                                        <p:tgtEl>
                                          <p:spTgt spid="97">
                                            <p:txEl>
                                              <p:pRg end="7" st="7"/>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8" st="8"/>
                                            </p:txEl>
                                          </p:spTgt>
                                        </p:tgtEl>
                                        <p:attrNameLst>
                                          <p:attrName>style.visibility</p:attrName>
                                        </p:attrNameLst>
                                      </p:cBhvr>
                                      <p:to>
                                        <p:strVal val="visible"/>
                                      </p:to>
                                    </p:set>
                                    <p:anim calcmode="lin" valueType="num">
                                      <p:cBhvr additive="base">
                                        <p:cTn dur="600"/>
                                        <p:tgtEl>
                                          <p:spTgt spid="97">
                                            <p:txEl>
                                              <p:pRg end="8" st="8"/>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97">
                                            <p:txEl>
                                              <p:pRg end="9" st="9"/>
                                            </p:txEl>
                                          </p:spTgt>
                                        </p:tgtEl>
                                        <p:attrNameLst>
                                          <p:attrName>style.visibility</p:attrName>
                                        </p:attrNameLst>
                                      </p:cBhvr>
                                      <p:to>
                                        <p:strVal val="visible"/>
                                      </p:to>
                                    </p:set>
                                    <p:anim calcmode="lin" valueType="num">
                                      <p:cBhvr additive="base">
                                        <p:cTn dur="600"/>
                                        <p:tgtEl>
                                          <p:spTgt spid="97">
                                            <p:txEl>
                                              <p:pRg end="9" st="9"/>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Least Common Multiple - Advanced Technique</a:t>
            </a:r>
            <a:endParaRPr/>
          </a:p>
        </p:txBody>
      </p:sp>
      <p:sp>
        <p:nvSpPr>
          <p:cNvPr id="104" name="Google Shape;104;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Listing numbers is fine for smaller cases, but we need to think smart for large numbers.</a:t>
            </a:r>
            <a:endParaRPr/>
          </a:p>
          <a:p>
            <a:pPr indent="0" lvl="0" marL="0" rtl="0" algn="l">
              <a:spcBef>
                <a:spcPts val="1600"/>
              </a:spcBef>
              <a:spcAft>
                <a:spcPts val="0"/>
              </a:spcAft>
              <a:buNone/>
            </a:pPr>
            <a:r>
              <a:rPr lang="en"/>
              <a:t>In order to find the LCM, multiply two numbers together, then divide by their GCF.</a:t>
            </a:r>
            <a:endParaRPr/>
          </a:p>
          <a:p>
            <a:pPr indent="0" lvl="0" marL="0" rtl="0" algn="l">
              <a:spcBef>
                <a:spcPts val="1600"/>
              </a:spcBef>
              <a:spcAft>
                <a:spcPts val="0"/>
              </a:spcAft>
              <a:buNone/>
            </a:pPr>
            <a:r>
              <a:rPr lang="en"/>
              <a:t>Example:</a:t>
            </a:r>
            <a:endParaRPr/>
          </a:p>
          <a:p>
            <a:pPr indent="0" lvl="0" marL="0" rtl="0" algn="l">
              <a:spcBef>
                <a:spcPts val="1600"/>
              </a:spcBef>
              <a:spcAft>
                <a:spcPts val="0"/>
              </a:spcAft>
              <a:buNone/>
            </a:pPr>
            <a:r>
              <a:rPr lang="en"/>
              <a:t>The GCF between 16 and 24 is 8. Find their LCM.</a:t>
            </a:r>
            <a:endParaRPr/>
          </a:p>
          <a:p>
            <a:pPr indent="0" lvl="0" marL="0" rtl="0" algn="l">
              <a:spcBef>
                <a:spcPts val="1600"/>
              </a:spcBef>
              <a:spcAft>
                <a:spcPts val="0"/>
              </a:spcAft>
              <a:buNone/>
            </a:pPr>
            <a:r>
              <a:rPr i="1" lang="en" sz="1600"/>
              <a:t>The GCF of 16 and 24 is 8. We will multiply 16 x 24 / 8 = 16 x 3 = 48. 48 is the LCM</a:t>
            </a:r>
            <a:endParaRPr i="1" sz="1600"/>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 calcmode="lin" valueType="num">
                                      <p:cBhvr additive="base">
                                        <p:cTn dur="500"/>
                                        <p:tgtEl>
                                          <p:spTgt spid="104">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 calcmode="lin" valueType="num">
                                      <p:cBhvr additive="base">
                                        <p:cTn dur="500"/>
                                        <p:tgtEl>
                                          <p:spTgt spid="104">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 calcmode="lin" valueType="num">
                                      <p:cBhvr additive="base">
                                        <p:cTn dur="500"/>
                                        <p:tgtEl>
                                          <p:spTgt spid="104">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 calcmode="lin" valueType="num">
                                      <p:cBhvr additive="base">
                                        <p:cTn dur="500"/>
                                        <p:tgtEl>
                                          <p:spTgt spid="104">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 calcmode="lin" valueType="num">
                                      <p:cBhvr additive="base">
                                        <p:cTn dur="500"/>
                                        <p:tgtEl>
                                          <p:spTgt spid="104">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 calcmode="lin" valueType="num">
                                      <p:cBhvr additive="base">
                                        <p:cTn dur="500"/>
                                        <p:tgtEl>
                                          <p:spTgt spid="104">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Least Common Multiple - Examples</a:t>
            </a:r>
            <a:endParaRPr/>
          </a:p>
        </p:txBody>
      </p:sp>
      <p:sp>
        <p:nvSpPr>
          <p:cNvPr id="110" name="Google Shape;110;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do a few more practice examples:</a:t>
            </a:r>
            <a:endParaRPr/>
          </a:p>
          <a:p>
            <a:pPr indent="-342900" lvl="0" marL="457200" rtl="0" algn="l">
              <a:spcBef>
                <a:spcPts val="1600"/>
              </a:spcBef>
              <a:spcAft>
                <a:spcPts val="0"/>
              </a:spcAft>
              <a:buSzPts val="1800"/>
              <a:buAutoNum type="alphaLcPeriod"/>
            </a:pPr>
            <a:r>
              <a:rPr lang="en"/>
              <a:t>The GCF of 14 and 21 is 7. What is their LCM?</a:t>
            </a:r>
            <a:endParaRPr/>
          </a:p>
          <a:p>
            <a:pPr indent="0" lvl="0" marL="457200" rtl="0" algn="l">
              <a:spcBef>
                <a:spcPts val="1600"/>
              </a:spcBef>
              <a:spcAft>
                <a:spcPts val="0"/>
              </a:spcAft>
              <a:buNone/>
            </a:pPr>
            <a:r>
              <a:rPr i="1" lang="en" sz="1600"/>
              <a:t>14 x 21 ÷ 7 = (14 ÷ 7) x 21 = 2 x 21 = </a:t>
            </a:r>
            <a:r>
              <a:rPr b="1" i="1" lang="en" sz="1600"/>
              <a:t>42</a:t>
            </a:r>
            <a:endParaRPr b="1" i="1" sz="1600"/>
          </a:p>
          <a:p>
            <a:pPr indent="-342900" lvl="0" marL="457200" rtl="0" algn="l">
              <a:spcBef>
                <a:spcPts val="1600"/>
              </a:spcBef>
              <a:spcAft>
                <a:spcPts val="0"/>
              </a:spcAft>
              <a:buSzPts val="1800"/>
              <a:buAutoNum type="alphaLcPeriod"/>
            </a:pPr>
            <a:r>
              <a:rPr lang="en"/>
              <a:t>The GCF of 36 and 24 is 12. What is their LCM?</a:t>
            </a:r>
            <a:endParaRPr/>
          </a:p>
          <a:p>
            <a:pPr indent="0" lvl="0" marL="457200" rtl="0" algn="l">
              <a:spcBef>
                <a:spcPts val="1600"/>
              </a:spcBef>
              <a:spcAft>
                <a:spcPts val="0"/>
              </a:spcAft>
              <a:buNone/>
            </a:pPr>
            <a:r>
              <a:rPr i="1" lang="en" sz="1600"/>
              <a:t>36 x 24 ÷ 12 = 36 x (24 ÷ 12) = 36 x 2 = </a:t>
            </a:r>
            <a:r>
              <a:rPr b="1" i="1" lang="en" sz="1600"/>
              <a:t>72</a:t>
            </a:r>
            <a:endParaRPr b="1" i="1" sz="1600"/>
          </a:p>
          <a:p>
            <a:pPr indent="-342900" lvl="0" marL="457200" rtl="0" algn="l">
              <a:spcBef>
                <a:spcPts val="1600"/>
              </a:spcBef>
              <a:spcAft>
                <a:spcPts val="0"/>
              </a:spcAft>
              <a:buSzPts val="1800"/>
              <a:buAutoNum type="alphaLcPeriod"/>
            </a:pPr>
            <a:r>
              <a:rPr lang="en"/>
              <a:t>What is the LCM of 15 and 35?</a:t>
            </a:r>
            <a:endParaRPr/>
          </a:p>
          <a:p>
            <a:pPr indent="0" lvl="0" marL="457200" rtl="0" algn="l">
              <a:spcBef>
                <a:spcPts val="1600"/>
              </a:spcBef>
              <a:spcAft>
                <a:spcPts val="1600"/>
              </a:spcAft>
              <a:buNone/>
            </a:pPr>
            <a:r>
              <a:rPr i="1" lang="en" sz="1600"/>
              <a:t>First, we find the GCF is 5. Now, 35 x 15 ÷ 5 = 35 x 3 = </a:t>
            </a:r>
            <a:r>
              <a:rPr b="1" i="1" lang="en" sz="1600"/>
              <a:t>10</a:t>
            </a:r>
            <a:r>
              <a:rPr b="1" i="1" lang="en" sz="1600"/>
              <a:t>5</a:t>
            </a:r>
            <a:r>
              <a:rPr i="1" lang="en" sz="1600"/>
              <a:t>.</a:t>
            </a:r>
            <a:endParaRPr i="1" sz="16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 calcmode="lin" valueType="num">
                                      <p:cBhvr additive="base">
                                        <p:cTn dur="500"/>
                                        <p:tgtEl>
                                          <p:spTgt spid="110">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 calcmode="lin" valueType="num">
                                      <p:cBhvr additive="base">
                                        <p:cTn dur="500"/>
                                        <p:tgtEl>
                                          <p:spTgt spid="110">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 calcmode="lin" valueType="num">
                                      <p:cBhvr additive="base">
                                        <p:cTn dur="500"/>
                                        <p:tgtEl>
                                          <p:spTgt spid="110">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anim calcmode="lin" valueType="num">
                                      <p:cBhvr additive="base">
                                        <p:cTn dur="500"/>
                                        <p:tgtEl>
                                          <p:spTgt spid="110">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4" st="4"/>
                                            </p:txEl>
                                          </p:spTgt>
                                        </p:tgtEl>
                                        <p:attrNameLst>
                                          <p:attrName>style.visibility</p:attrName>
                                        </p:attrNameLst>
                                      </p:cBhvr>
                                      <p:to>
                                        <p:strVal val="visible"/>
                                      </p:to>
                                    </p:set>
                                    <p:anim calcmode="lin" valueType="num">
                                      <p:cBhvr additive="base">
                                        <p:cTn dur="500"/>
                                        <p:tgtEl>
                                          <p:spTgt spid="110">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5" st="5"/>
                                            </p:txEl>
                                          </p:spTgt>
                                        </p:tgtEl>
                                        <p:attrNameLst>
                                          <p:attrName>style.visibility</p:attrName>
                                        </p:attrNameLst>
                                      </p:cBhvr>
                                      <p:to>
                                        <p:strVal val="visible"/>
                                      </p:to>
                                    </p:set>
                                    <p:anim calcmode="lin" valueType="num">
                                      <p:cBhvr additive="base">
                                        <p:cTn dur="500"/>
                                        <p:tgtEl>
                                          <p:spTgt spid="110">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0">
                                            <p:txEl>
                                              <p:pRg end="6" st="6"/>
                                            </p:txEl>
                                          </p:spTgt>
                                        </p:tgtEl>
                                        <p:attrNameLst>
                                          <p:attrName>style.visibility</p:attrName>
                                        </p:attrNameLst>
                                      </p:cBhvr>
                                      <p:to>
                                        <p:strVal val="visible"/>
                                      </p:to>
                                    </p:set>
                                    <p:anim calcmode="lin" valueType="num">
                                      <p:cBhvr additive="base">
                                        <p:cTn dur="500"/>
                                        <p:tgtEl>
                                          <p:spTgt spid="110">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Least Common Multiple - Do it Yourself</a:t>
            </a:r>
            <a:endParaRPr/>
          </a:p>
        </p:txBody>
      </p:sp>
      <p:sp>
        <p:nvSpPr>
          <p:cNvPr id="116" name="Google Shape;116;p2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try a few practice examples:</a:t>
            </a:r>
            <a:endParaRPr/>
          </a:p>
          <a:p>
            <a:pPr indent="-342900" lvl="0" marL="457200" rtl="0" algn="l">
              <a:spcBef>
                <a:spcPts val="1600"/>
              </a:spcBef>
              <a:spcAft>
                <a:spcPts val="0"/>
              </a:spcAft>
              <a:buSzPts val="1800"/>
              <a:buAutoNum type="alphaLcPeriod"/>
            </a:pPr>
            <a:r>
              <a:rPr lang="en"/>
              <a:t>Find the LCM of 12 and 20</a:t>
            </a:r>
            <a:endParaRPr/>
          </a:p>
          <a:p>
            <a:pPr indent="0" lvl="0" marL="457200" rtl="0" algn="l">
              <a:spcBef>
                <a:spcPts val="0"/>
              </a:spcBef>
              <a:spcAft>
                <a:spcPts val="0"/>
              </a:spcAft>
              <a:buNone/>
            </a:pPr>
            <a:r>
              <a:rPr i="1" lang="en"/>
              <a:t>The GCF is 4. 12 x 20 ÷ 4 = 3 x 20 = </a:t>
            </a:r>
            <a:r>
              <a:rPr b="1" i="1" lang="en"/>
              <a:t>60</a:t>
            </a:r>
            <a:endParaRPr b="1" i="1"/>
          </a:p>
          <a:p>
            <a:pPr indent="-342900" lvl="0" marL="457200" rtl="0" algn="l">
              <a:spcBef>
                <a:spcPts val="1600"/>
              </a:spcBef>
              <a:spcAft>
                <a:spcPts val="0"/>
              </a:spcAft>
              <a:buSzPts val="1800"/>
              <a:buAutoNum type="alphaLcPeriod"/>
            </a:pPr>
            <a:r>
              <a:rPr lang="en"/>
              <a:t>Find the LCM of 15 and 21</a:t>
            </a:r>
            <a:endParaRPr/>
          </a:p>
          <a:p>
            <a:pPr indent="0" lvl="0" marL="457200" rtl="0" algn="l">
              <a:spcBef>
                <a:spcPts val="0"/>
              </a:spcBef>
              <a:spcAft>
                <a:spcPts val="0"/>
              </a:spcAft>
              <a:buNone/>
            </a:pPr>
            <a:r>
              <a:rPr i="1" lang="en"/>
              <a:t>The GCF is 3. 15 x 21 ÷ 3 = 5 x 21 = </a:t>
            </a:r>
            <a:r>
              <a:rPr b="1" i="1" lang="en"/>
              <a:t>105</a:t>
            </a:r>
            <a:endParaRPr b="1" i="1"/>
          </a:p>
          <a:p>
            <a:pPr indent="-342900" lvl="0" marL="457200" rtl="0" algn="l">
              <a:spcBef>
                <a:spcPts val="1600"/>
              </a:spcBef>
              <a:spcAft>
                <a:spcPts val="0"/>
              </a:spcAft>
              <a:buSzPts val="1800"/>
              <a:buAutoNum type="alphaLcPeriod"/>
            </a:pPr>
            <a:r>
              <a:rPr lang="en"/>
              <a:t>Find the LCM of 18 and 27</a:t>
            </a:r>
            <a:endParaRPr/>
          </a:p>
          <a:p>
            <a:pPr indent="0" lvl="0" marL="457200" rtl="0" algn="l">
              <a:spcBef>
                <a:spcPts val="0"/>
              </a:spcBef>
              <a:spcAft>
                <a:spcPts val="1600"/>
              </a:spcAft>
              <a:buNone/>
            </a:pPr>
            <a:r>
              <a:rPr i="1" lang="en"/>
              <a:t>The GCF is 9. 18 x 27 ÷ 9 = 2 x 27 = </a:t>
            </a:r>
            <a:r>
              <a:rPr b="1" i="1" lang="en"/>
              <a:t>54</a:t>
            </a:r>
            <a:endParaRPr b="1" i="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0" st="0"/>
                                            </p:txEl>
                                          </p:spTgt>
                                        </p:tgtEl>
                                        <p:attrNameLst>
                                          <p:attrName>style.visibility</p:attrName>
                                        </p:attrNameLst>
                                      </p:cBhvr>
                                      <p:to>
                                        <p:strVal val="visible"/>
                                      </p:to>
                                    </p:set>
                                    <p:anim calcmode="lin" valueType="num">
                                      <p:cBhvr additive="base">
                                        <p:cTn dur="500"/>
                                        <p:tgtEl>
                                          <p:spTgt spid="116">
                                            <p:txEl>
                                              <p:pRg end="0" st="0"/>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1" st="1"/>
                                            </p:txEl>
                                          </p:spTgt>
                                        </p:tgtEl>
                                        <p:attrNameLst>
                                          <p:attrName>style.visibility</p:attrName>
                                        </p:attrNameLst>
                                      </p:cBhvr>
                                      <p:to>
                                        <p:strVal val="visible"/>
                                      </p:to>
                                    </p:set>
                                    <p:anim calcmode="lin" valueType="num">
                                      <p:cBhvr additive="base">
                                        <p:cTn dur="500"/>
                                        <p:tgtEl>
                                          <p:spTgt spid="116">
                                            <p:txEl>
                                              <p:pRg end="1" st="1"/>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2" st="2"/>
                                            </p:txEl>
                                          </p:spTgt>
                                        </p:tgtEl>
                                        <p:attrNameLst>
                                          <p:attrName>style.visibility</p:attrName>
                                        </p:attrNameLst>
                                      </p:cBhvr>
                                      <p:to>
                                        <p:strVal val="visible"/>
                                      </p:to>
                                    </p:set>
                                    <p:anim calcmode="lin" valueType="num">
                                      <p:cBhvr additive="base">
                                        <p:cTn dur="500"/>
                                        <p:tgtEl>
                                          <p:spTgt spid="116">
                                            <p:txEl>
                                              <p:pRg end="2" st="2"/>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3" st="3"/>
                                            </p:txEl>
                                          </p:spTgt>
                                        </p:tgtEl>
                                        <p:attrNameLst>
                                          <p:attrName>style.visibility</p:attrName>
                                        </p:attrNameLst>
                                      </p:cBhvr>
                                      <p:to>
                                        <p:strVal val="visible"/>
                                      </p:to>
                                    </p:set>
                                    <p:anim calcmode="lin" valueType="num">
                                      <p:cBhvr additive="base">
                                        <p:cTn dur="500"/>
                                        <p:tgtEl>
                                          <p:spTgt spid="116">
                                            <p:txEl>
                                              <p:pRg end="3" st="3"/>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4" st="4"/>
                                            </p:txEl>
                                          </p:spTgt>
                                        </p:tgtEl>
                                        <p:attrNameLst>
                                          <p:attrName>style.visibility</p:attrName>
                                        </p:attrNameLst>
                                      </p:cBhvr>
                                      <p:to>
                                        <p:strVal val="visible"/>
                                      </p:to>
                                    </p:set>
                                    <p:anim calcmode="lin" valueType="num">
                                      <p:cBhvr additive="base">
                                        <p:cTn dur="500"/>
                                        <p:tgtEl>
                                          <p:spTgt spid="116">
                                            <p:txEl>
                                              <p:pRg end="4" st="4"/>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5" st="5"/>
                                            </p:txEl>
                                          </p:spTgt>
                                        </p:tgtEl>
                                        <p:attrNameLst>
                                          <p:attrName>style.visibility</p:attrName>
                                        </p:attrNameLst>
                                      </p:cBhvr>
                                      <p:to>
                                        <p:strVal val="visible"/>
                                      </p:to>
                                    </p:set>
                                    <p:anim calcmode="lin" valueType="num">
                                      <p:cBhvr additive="base">
                                        <p:cTn dur="500"/>
                                        <p:tgtEl>
                                          <p:spTgt spid="116">
                                            <p:txEl>
                                              <p:pRg end="5" st="5"/>
                                            </p:txEl>
                                          </p:spTgt>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16">
                                            <p:txEl>
                                              <p:pRg end="6" st="6"/>
                                            </p:txEl>
                                          </p:spTgt>
                                        </p:tgtEl>
                                        <p:attrNameLst>
                                          <p:attrName>style.visibility</p:attrName>
                                        </p:attrNameLst>
                                      </p:cBhvr>
                                      <p:to>
                                        <p:strVal val="visible"/>
                                      </p:to>
                                    </p:set>
                                    <p:anim calcmode="lin" valueType="num">
                                      <p:cBhvr additive="base">
                                        <p:cTn dur="500"/>
                                        <p:tgtEl>
                                          <p:spTgt spid="116">
                                            <p:txEl>
                                              <p:pRg end="6" st="6"/>
                                            </p:txEl>
                                          </p:spTgt>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