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PT Sans Narrow"/>
      <p:regular r:id="rId28"/>
      <p:bold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B56CA00-2296-40EF-AABC-88DCFDDE170B}">
  <a:tblStyle styleId="{8B56CA00-2296-40EF-AABC-88DCFDDE170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PTSansNarrow-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TSansNarrow-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5.xml"/><Relationship Id="rId33" Type="http://schemas.openxmlformats.org/officeDocument/2006/relationships/font" Target="fonts/OpenSans-boldItalic.fntdata"/><Relationship Id="rId10" Type="http://schemas.openxmlformats.org/officeDocument/2006/relationships/slide" Target="slides/slide4.xml"/><Relationship Id="rId32" Type="http://schemas.openxmlformats.org/officeDocument/2006/relationships/font" Target="fonts/OpenSans-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8e5f9a11f6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e5f9a11f6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8e5f9a11f6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e5f9a11f6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8e5f9a11f6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8e5f9a11f6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8eafa6c593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8eafa6c593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8e5f9a11f6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8e5f9a11f6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8e5f9a11f6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8e5f9a11f6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8e5f9a11f6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8e5f9a11f6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8e5f9a11f6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8e5f9a11f6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8e5f9a11f6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8e5f9a11f6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8e5f9a11f6_1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8e5f9a11f6_1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8eafa6c4b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8eafa6c4b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8eafa6c593_1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8eafa6c593_1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8e8170d0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8e8170d0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Font typeface="Open Sans"/>
              <a:buAutoNum type="arabicPeriod"/>
            </a:pPr>
            <a:r>
              <a:rPr lang="en">
                <a:latin typeface="Open Sans"/>
                <a:ea typeface="Open Sans"/>
                <a:cs typeface="Open Sans"/>
                <a:sym typeface="Open Sans"/>
              </a:rPr>
              <a:t>Think outside the box</a:t>
            </a:r>
            <a:endParaRPr>
              <a:latin typeface="Open Sans"/>
              <a:ea typeface="Open Sans"/>
              <a:cs typeface="Open Sans"/>
              <a:sym typeface="Open Sans"/>
            </a:endParaRPr>
          </a:p>
          <a:p>
            <a:pPr indent="-298450" lvl="0" marL="457200" rtl="0" algn="l">
              <a:spcBef>
                <a:spcPts val="0"/>
              </a:spcBef>
              <a:spcAft>
                <a:spcPts val="0"/>
              </a:spcAft>
              <a:buSzPts val="1100"/>
              <a:buFont typeface="Open Sans"/>
              <a:buAutoNum type="arabicPeriod"/>
            </a:pPr>
            <a:r>
              <a:rPr lang="en">
                <a:latin typeface="Open Sans"/>
                <a:ea typeface="Open Sans"/>
                <a:cs typeface="Open Sans"/>
                <a:sym typeface="Open Sans"/>
              </a:rPr>
              <a:t>Red in the face</a:t>
            </a:r>
            <a:endParaRPr>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53266b6ff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53266b6f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e5f9a11f6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e5f9a11f6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8e5f9a11f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e5f9a11f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e5f9a11f6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e5f9a11f6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8e5f9a11f6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8e5f9a11f6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8e5f9a11f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8e5f9a11f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8e5f9a11f6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8e5f9a11f6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Day 2: Factors</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July 28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Divisibility by 3</a:t>
            </a:r>
            <a:endParaRPr/>
          </a:p>
        </p:txBody>
      </p:sp>
      <p:sp>
        <p:nvSpPr>
          <p:cNvPr id="143" name="Google Shape;143;p2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find out if a number is divisible by 3, add all the digits together. Then, see if the resulting number is divisible by 3. Repeat until you have an answer. Let’s do some examples:</a:t>
            </a:r>
            <a:endParaRPr/>
          </a:p>
          <a:p>
            <a:pPr indent="-342900" lvl="0" marL="457200" rtl="0" algn="l">
              <a:lnSpc>
                <a:spcPct val="100000"/>
              </a:lnSpc>
              <a:spcBef>
                <a:spcPts val="1600"/>
              </a:spcBef>
              <a:spcAft>
                <a:spcPts val="0"/>
              </a:spcAft>
              <a:buSzPts val="1800"/>
              <a:buAutoNum type="alphaLcPeriod"/>
            </a:pPr>
            <a:r>
              <a:rPr lang="en"/>
              <a:t>612 </a:t>
            </a:r>
            <a:endParaRPr/>
          </a:p>
          <a:p>
            <a:pPr indent="0" lvl="0" marL="457200" rtl="0" algn="l">
              <a:lnSpc>
                <a:spcPct val="100000"/>
              </a:lnSpc>
              <a:spcBef>
                <a:spcPts val="0"/>
              </a:spcBef>
              <a:spcAft>
                <a:spcPts val="0"/>
              </a:spcAft>
              <a:buNone/>
            </a:pPr>
            <a:r>
              <a:rPr i="1" lang="en" sz="1600"/>
              <a:t>6 + 1 + 2 = 9. 9 is divisible by 3, so 612 is divisible by 3.</a:t>
            </a:r>
            <a:endParaRPr i="1" sz="1600"/>
          </a:p>
          <a:p>
            <a:pPr indent="-342900" lvl="0" marL="457200" rtl="0" algn="l">
              <a:lnSpc>
                <a:spcPct val="100000"/>
              </a:lnSpc>
              <a:spcBef>
                <a:spcPts val="1600"/>
              </a:spcBef>
              <a:spcAft>
                <a:spcPts val="0"/>
              </a:spcAft>
              <a:buSzPts val="1800"/>
              <a:buAutoNum type="alphaLcPeriod"/>
            </a:pPr>
            <a:r>
              <a:rPr lang="en"/>
              <a:t>839,207</a:t>
            </a:r>
            <a:endParaRPr/>
          </a:p>
          <a:p>
            <a:pPr indent="0" lvl="0" marL="457200" rtl="0" algn="l">
              <a:lnSpc>
                <a:spcPct val="100000"/>
              </a:lnSpc>
              <a:spcBef>
                <a:spcPts val="0"/>
              </a:spcBef>
              <a:spcAft>
                <a:spcPts val="0"/>
              </a:spcAft>
              <a:buNone/>
            </a:pPr>
            <a:r>
              <a:rPr i="1" lang="en" sz="1600"/>
              <a:t>8 + 3 + 9 + 2 + 7 = (8 + 2) + (3+ 7) + 9  = 29. 29 is not divisible by 3, so 839,209 is not either.</a:t>
            </a:r>
            <a:endParaRPr i="1" sz="1600"/>
          </a:p>
          <a:p>
            <a:pPr indent="-342900" lvl="0" marL="457200" rtl="0" algn="l">
              <a:lnSpc>
                <a:spcPct val="100000"/>
              </a:lnSpc>
              <a:spcBef>
                <a:spcPts val="1600"/>
              </a:spcBef>
              <a:spcAft>
                <a:spcPts val="0"/>
              </a:spcAft>
              <a:buSzPts val="1800"/>
              <a:buAutoNum type="alphaLcPeriod"/>
            </a:pPr>
            <a:r>
              <a:rPr lang="en"/>
              <a:t>968</a:t>
            </a:r>
            <a:r>
              <a:rPr lang="en"/>
              <a:t>,</a:t>
            </a:r>
            <a:r>
              <a:rPr lang="en"/>
              <a:t>523</a:t>
            </a:r>
            <a:r>
              <a:rPr lang="en"/>
              <a:t>,</a:t>
            </a:r>
            <a:r>
              <a:rPr lang="en"/>
              <a:t>857</a:t>
            </a:r>
            <a:r>
              <a:rPr lang="en"/>
              <a:t>,</a:t>
            </a:r>
            <a:r>
              <a:rPr lang="en"/>
              <a:t>145</a:t>
            </a:r>
            <a:endParaRPr/>
          </a:p>
          <a:p>
            <a:pPr indent="0" lvl="0" marL="457200" rtl="0" algn="l">
              <a:lnSpc>
                <a:spcPct val="100000"/>
              </a:lnSpc>
              <a:spcBef>
                <a:spcPts val="0"/>
              </a:spcBef>
              <a:spcAft>
                <a:spcPts val="0"/>
              </a:spcAft>
              <a:buNone/>
            </a:pPr>
            <a:r>
              <a:rPr i="1" lang="en" sz="1600"/>
              <a:t>9 + 6 + 8 + (5 + 2 + 3) + (8 + 5 + 7) + (1 + 4 + 5) = 23 + 10 + 20 + 10 = 63</a:t>
            </a:r>
            <a:endParaRPr i="1" sz="1600"/>
          </a:p>
          <a:p>
            <a:pPr indent="0" lvl="0" marL="457200" rtl="0" algn="l">
              <a:lnSpc>
                <a:spcPct val="100000"/>
              </a:lnSpc>
              <a:spcBef>
                <a:spcPts val="0"/>
              </a:spcBef>
              <a:spcAft>
                <a:spcPts val="0"/>
              </a:spcAft>
              <a:buNone/>
            </a:pPr>
            <a:r>
              <a:rPr i="1" lang="en" sz="1600"/>
              <a:t>6 + 3 = 9. 9 is divisible by 3, so 968, 523, 857, 145 is also divisible by 3.</a:t>
            </a:r>
            <a:endParaRPr i="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Divisibility by 4</a:t>
            </a:r>
            <a:endParaRPr/>
          </a:p>
        </p:txBody>
      </p:sp>
      <p:sp>
        <p:nvSpPr>
          <p:cNvPr id="149" name="Google Shape;149;p23"/>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the last two digits of a number are divisible by 4, the entire number is. </a:t>
            </a:r>
            <a:endParaRPr/>
          </a:p>
          <a:p>
            <a:pPr indent="0" lvl="0" marL="0" rtl="0" algn="l">
              <a:spcBef>
                <a:spcPts val="1600"/>
              </a:spcBef>
              <a:spcAft>
                <a:spcPts val="0"/>
              </a:spcAft>
              <a:buNone/>
            </a:pPr>
            <a:r>
              <a:rPr lang="en"/>
              <a:t>Let’s test this out:</a:t>
            </a:r>
            <a:endParaRPr/>
          </a:p>
          <a:p>
            <a:pPr indent="-342900" lvl="0" marL="457200" rtl="0" algn="l">
              <a:spcBef>
                <a:spcPts val="1600"/>
              </a:spcBef>
              <a:spcAft>
                <a:spcPts val="0"/>
              </a:spcAft>
              <a:buSzPts val="1800"/>
              <a:buAutoNum type="alphaLcPeriod"/>
            </a:pPr>
            <a:r>
              <a:rPr lang="en"/>
              <a:t>246</a:t>
            </a:r>
            <a:endParaRPr/>
          </a:p>
          <a:p>
            <a:pPr indent="0" lvl="0" marL="457200" rtl="0" algn="l">
              <a:spcBef>
                <a:spcPts val="0"/>
              </a:spcBef>
              <a:spcAft>
                <a:spcPts val="0"/>
              </a:spcAft>
              <a:buNone/>
            </a:pPr>
            <a:r>
              <a:rPr i="1" lang="en" sz="1600"/>
              <a:t>46 isn’t divisible by 4, so 4 is not a factor of 246</a:t>
            </a:r>
            <a:endParaRPr i="1" sz="1600"/>
          </a:p>
          <a:p>
            <a:pPr indent="-342900" lvl="0" marL="457200" rtl="0" algn="l">
              <a:spcBef>
                <a:spcPts val="1600"/>
              </a:spcBef>
              <a:spcAft>
                <a:spcPts val="0"/>
              </a:spcAft>
              <a:buSzPts val="1800"/>
              <a:buAutoNum type="alphaLcPeriod"/>
            </a:pPr>
            <a:r>
              <a:rPr lang="en"/>
              <a:t>23,925,824</a:t>
            </a:r>
            <a:endParaRPr/>
          </a:p>
          <a:p>
            <a:pPr indent="0" lvl="0" marL="457200" rtl="0" algn="l">
              <a:spcBef>
                <a:spcPts val="0"/>
              </a:spcBef>
              <a:spcAft>
                <a:spcPts val="0"/>
              </a:spcAft>
              <a:buNone/>
            </a:pPr>
            <a:r>
              <a:rPr i="1" lang="en" sz="1600"/>
              <a:t>2</a:t>
            </a:r>
            <a:r>
              <a:rPr i="1" lang="en" sz="1600"/>
              <a:t>4 is divisible by 4, so 4 is a factor of 23,925,824</a:t>
            </a:r>
            <a:endParaRPr i="1" sz="1600"/>
          </a:p>
          <a:p>
            <a:pPr indent="-342900" lvl="0" marL="457200" rtl="0" algn="l">
              <a:spcBef>
                <a:spcPts val="1600"/>
              </a:spcBef>
              <a:spcAft>
                <a:spcPts val="0"/>
              </a:spcAft>
              <a:buSzPts val="1800"/>
              <a:buAutoNum type="alphaLcPeriod"/>
            </a:pPr>
            <a:r>
              <a:rPr lang="en"/>
              <a:t>4,240,680,420,642</a:t>
            </a:r>
            <a:endParaRPr/>
          </a:p>
          <a:p>
            <a:pPr indent="0" lvl="0" marL="457200" rtl="0" algn="l">
              <a:spcBef>
                <a:spcPts val="0"/>
              </a:spcBef>
              <a:spcAft>
                <a:spcPts val="1600"/>
              </a:spcAft>
              <a:buNone/>
            </a:pPr>
            <a:r>
              <a:rPr i="1" lang="en" sz="1600"/>
              <a:t>42 is not divisible by 4, so 4 is not a factor.</a:t>
            </a:r>
            <a:endParaRPr i="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Divisibility by 1 and Primes</a:t>
            </a:r>
            <a:endParaRPr/>
          </a:p>
        </p:txBody>
      </p:sp>
      <p:sp>
        <p:nvSpPr>
          <p:cNvPr id="155" name="Google Shape;155;p2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Every number divided by 1 is itself. This means 1 is a factor of every single number you can think of. As a result, every number is also a factor of itself.</a:t>
            </a:r>
            <a:endParaRPr sz="1700"/>
          </a:p>
          <a:p>
            <a:pPr indent="0" lvl="0" marL="0" rtl="0" algn="l">
              <a:spcBef>
                <a:spcPts val="1600"/>
              </a:spcBef>
              <a:spcAft>
                <a:spcPts val="0"/>
              </a:spcAft>
              <a:buNone/>
            </a:pPr>
            <a:r>
              <a:rPr lang="en" sz="1700"/>
              <a:t>2 = 1 x 2  -&gt; 1 and 2 are both factors of 2</a:t>
            </a:r>
            <a:endParaRPr sz="1700"/>
          </a:p>
          <a:p>
            <a:pPr indent="0" lvl="0" marL="0" rtl="0" algn="l">
              <a:spcBef>
                <a:spcPts val="1600"/>
              </a:spcBef>
              <a:spcAft>
                <a:spcPts val="0"/>
              </a:spcAft>
              <a:buNone/>
            </a:pPr>
            <a:r>
              <a:rPr lang="en" sz="1700"/>
              <a:t>If a number is only divisible by itself and 1, it is called a prime number. Can you identify which of the following are prime numbers?</a:t>
            </a:r>
            <a:endParaRPr sz="1700"/>
          </a:p>
          <a:p>
            <a:pPr indent="-336550" lvl="0" marL="457200" rtl="0" algn="l">
              <a:spcBef>
                <a:spcPts val="1600"/>
              </a:spcBef>
              <a:spcAft>
                <a:spcPts val="0"/>
              </a:spcAft>
              <a:buSzPts val="1700"/>
              <a:buAutoNum type="alphaLcPeriod"/>
            </a:pPr>
            <a:r>
              <a:rPr lang="en" sz="1700"/>
              <a:t>23 </a:t>
            </a:r>
            <a:endParaRPr sz="1700"/>
          </a:p>
          <a:p>
            <a:pPr indent="-336550" lvl="0" marL="457200" rtl="0" algn="l">
              <a:spcBef>
                <a:spcPts val="0"/>
              </a:spcBef>
              <a:spcAft>
                <a:spcPts val="0"/>
              </a:spcAft>
              <a:buSzPts val="1700"/>
              <a:buAutoNum type="alphaLcPeriod"/>
            </a:pPr>
            <a:r>
              <a:rPr lang="en" sz="1700"/>
              <a:t>25</a:t>
            </a:r>
            <a:endParaRPr sz="1700"/>
          </a:p>
          <a:p>
            <a:pPr indent="-336550" lvl="0" marL="457200" rtl="0" algn="l">
              <a:spcBef>
                <a:spcPts val="0"/>
              </a:spcBef>
              <a:spcAft>
                <a:spcPts val="0"/>
              </a:spcAft>
              <a:buSzPts val="1700"/>
              <a:buAutoNum type="alphaLcPeriod"/>
            </a:pPr>
            <a:r>
              <a:rPr lang="en" sz="1700"/>
              <a:t>27</a:t>
            </a:r>
            <a:endParaRPr sz="1700"/>
          </a:p>
          <a:p>
            <a:pPr indent="-336550" lvl="0" marL="457200" rtl="0" algn="l">
              <a:spcBef>
                <a:spcPts val="0"/>
              </a:spcBef>
              <a:spcAft>
                <a:spcPts val="0"/>
              </a:spcAft>
              <a:buSzPts val="1700"/>
              <a:buAutoNum type="alphaLcPeriod"/>
            </a:pPr>
            <a:r>
              <a:rPr lang="en" sz="1700"/>
              <a:t>29</a:t>
            </a:r>
            <a:endParaRPr sz="1700"/>
          </a:p>
        </p:txBody>
      </p:sp>
      <p:sp>
        <p:nvSpPr>
          <p:cNvPr id="156" name="Google Shape;156;p24"/>
          <p:cNvSpPr txBox="1"/>
          <p:nvPr/>
        </p:nvSpPr>
        <p:spPr>
          <a:xfrm>
            <a:off x="1628425" y="3355575"/>
            <a:ext cx="3232500" cy="4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200">
                <a:latin typeface="Open Sans"/>
                <a:ea typeface="Open Sans"/>
                <a:cs typeface="Open Sans"/>
                <a:sym typeface="Open Sans"/>
              </a:rPr>
              <a:t>Yes! 23 only has the factors 1 and 23</a:t>
            </a:r>
            <a:endParaRPr i="1" sz="1200">
              <a:latin typeface="Open Sans"/>
              <a:ea typeface="Open Sans"/>
              <a:cs typeface="Open Sans"/>
              <a:sym typeface="Open Sans"/>
            </a:endParaRPr>
          </a:p>
        </p:txBody>
      </p:sp>
      <p:sp>
        <p:nvSpPr>
          <p:cNvPr id="157" name="Google Shape;157;p24"/>
          <p:cNvSpPr txBox="1"/>
          <p:nvPr/>
        </p:nvSpPr>
        <p:spPr>
          <a:xfrm>
            <a:off x="1628425" y="3660375"/>
            <a:ext cx="3954300" cy="4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200">
                <a:latin typeface="Open Sans"/>
                <a:ea typeface="Open Sans"/>
                <a:cs typeface="Open Sans"/>
                <a:sym typeface="Open Sans"/>
              </a:rPr>
              <a:t>Nope! 25 has the factor 5 in addition to 1 and 25</a:t>
            </a:r>
            <a:endParaRPr i="1" sz="1200">
              <a:latin typeface="Open Sans"/>
              <a:ea typeface="Open Sans"/>
              <a:cs typeface="Open Sans"/>
              <a:sym typeface="Open Sans"/>
            </a:endParaRPr>
          </a:p>
        </p:txBody>
      </p:sp>
      <p:sp>
        <p:nvSpPr>
          <p:cNvPr id="158" name="Google Shape;158;p24"/>
          <p:cNvSpPr txBox="1"/>
          <p:nvPr/>
        </p:nvSpPr>
        <p:spPr>
          <a:xfrm>
            <a:off x="1628425" y="3965175"/>
            <a:ext cx="4401600" cy="4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200">
                <a:latin typeface="Open Sans"/>
                <a:ea typeface="Open Sans"/>
                <a:cs typeface="Open Sans"/>
                <a:sym typeface="Open Sans"/>
              </a:rPr>
              <a:t>No, </a:t>
            </a:r>
            <a:r>
              <a:rPr i="1" lang="en" sz="1200">
                <a:latin typeface="Open Sans"/>
                <a:ea typeface="Open Sans"/>
                <a:cs typeface="Open Sans"/>
                <a:sym typeface="Open Sans"/>
              </a:rPr>
              <a:t>27 has the factors 3 and 9 in addition to 1 and 27</a:t>
            </a:r>
            <a:endParaRPr i="1" sz="1200">
              <a:latin typeface="Open Sans"/>
              <a:ea typeface="Open Sans"/>
              <a:cs typeface="Open Sans"/>
              <a:sym typeface="Open Sans"/>
            </a:endParaRPr>
          </a:p>
        </p:txBody>
      </p:sp>
      <p:sp>
        <p:nvSpPr>
          <p:cNvPr id="159" name="Google Shape;159;p24"/>
          <p:cNvSpPr txBox="1"/>
          <p:nvPr/>
        </p:nvSpPr>
        <p:spPr>
          <a:xfrm>
            <a:off x="1628425" y="4224350"/>
            <a:ext cx="4401600" cy="4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200">
                <a:latin typeface="Open Sans"/>
                <a:ea typeface="Open Sans"/>
                <a:cs typeface="Open Sans"/>
                <a:sym typeface="Open Sans"/>
              </a:rPr>
              <a:t>Yup. 29 has no factors besides 1 and 29</a:t>
            </a:r>
            <a:endParaRPr i="1" sz="1200">
              <a:latin typeface="Open Sans"/>
              <a:ea typeface="Open Sans"/>
              <a:cs typeface="Open Sans"/>
              <a:sym typeface="Open Sans"/>
            </a:endParaRPr>
          </a:p>
        </p:txBody>
      </p:sp>
      <p:sp>
        <p:nvSpPr>
          <p:cNvPr id="160" name="Google Shape;160;p24"/>
          <p:cNvSpPr txBox="1"/>
          <p:nvPr/>
        </p:nvSpPr>
        <p:spPr>
          <a:xfrm>
            <a:off x="144250" y="4682925"/>
            <a:ext cx="6404100" cy="4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200">
                <a:latin typeface="Open Sans"/>
                <a:ea typeface="Open Sans"/>
                <a:cs typeface="Open Sans"/>
                <a:sym typeface="Open Sans"/>
              </a:rPr>
              <a:t>Side note: Numbers with more than 2 factors are called composite numbers</a:t>
            </a:r>
            <a:endParaRPr i="1" sz="1200">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1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4" name="Shape 164"/>
        <p:cNvGrpSpPr/>
        <p:nvPr/>
      </p:nvGrpSpPr>
      <p:grpSpPr>
        <a:xfrm>
          <a:off x="0" y="0"/>
          <a:ext cx="0" cy="0"/>
          <a:chOff x="0" y="0"/>
          <a:chExt cx="0" cy="0"/>
        </a:xfrm>
      </p:grpSpPr>
      <p:sp>
        <p:nvSpPr>
          <p:cNvPr id="165" name="Google Shape;165;p2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Combining Divisibility</a:t>
            </a:r>
            <a:endParaRPr/>
          </a:p>
        </p:txBody>
      </p:sp>
      <p:sp>
        <p:nvSpPr>
          <p:cNvPr id="166" name="Google Shape;166;p2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know the rule for divisibility by 2. We know the rule for divisibility by 3. So what will the rule for divisibility by 6 be?</a:t>
            </a:r>
            <a:endParaRPr/>
          </a:p>
          <a:p>
            <a:pPr indent="0" lvl="0" marL="0" rtl="0" algn="l">
              <a:spcBef>
                <a:spcPts val="1600"/>
              </a:spcBef>
              <a:spcAft>
                <a:spcPts val="0"/>
              </a:spcAft>
              <a:buNone/>
            </a:pPr>
            <a:r>
              <a:rPr lang="en"/>
              <a:t>It has to be divisible by both 2 and 3. Let’s do some practice…</a:t>
            </a:r>
            <a:endParaRPr/>
          </a:p>
          <a:p>
            <a:pPr indent="-342900" lvl="0" marL="457200" rtl="0" algn="l">
              <a:spcBef>
                <a:spcPts val="1600"/>
              </a:spcBef>
              <a:spcAft>
                <a:spcPts val="0"/>
              </a:spcAft>
              <a:buSzPts val="1800"/>
              <a:buAutoNum type="alphaLcPeriod"/>
            </a:pPr>
            <a:r>
              <a:rPr lang="en"/>
              <a:t>Is 96 divisible by 6?</a:t>
            </a:r>
            <a:endParaRPr/>
          </a:p>
          <a:p>
            <a:pPr indent="0" lvl="0" marL="457200" rtl="0" algn="l">
              <a:spcBef>
                <a:spcPts val="0"/>
              </a:spcBef>
              <a:spcAft>
                <a:spcPts val="0"/>
              </a:spcAft>
              <a:buNone/>
            </a:pPr>
            <a:r>
              <a:rPr i="1" lang="en" sz="1500"/>
              <a:t>6 = 3 x 2. 96 ends with a 6, so it is divisible by 2. 9 + 6 = 15, so it is also divisible by 3. 96 is divisible by 6.</a:t>
            </a:r>
            <a:endParaRPr i="1" sz="1500"/>
          </a:p>
          <a:p>
            <a:pPr indent="-342900" lvl="0" marL="457200" rtl="0" algn="l">
              <a:spcBef>
                <a:spcPts val="1600"/>
              </a:spcBef>
              <a:spcAft>
                <a:spcPts val="0"/>
              </a:spcAft>
              <a:buSzPts val="1800"/>
              <a:buAutoNum type="alphaLcPeriod"/>
            </a:pPr>
            <a:r>
              <a:rPr lang="en"/>
              <a:t>Is 348 divisible by 12?</a:t>
            </a:r>
            <a:endParaRPr/>
          </a:p>
          <a:p>
            <a:pPr indent="0" lvl="0" marL="457200" rtl="0" algn="l">
              <a:spcBef>
                <a:spcPts val="0"/>
              </a:spcBef>
              <a:spcAft>
                <a:spcPts val="1600"/>
              </a:spcAft>
              <a:buNone/>
            </a:pPr>
            <a:r>
              <a:rPr i="1" lang="en" sz="1500"/>
              <a:t>12 = 3 x 4. 3 + 4 + 8 = 15, so 348 is divisible by 3. 348 ends in 48, so it is also divisible by 4.  Therefore, 348 is divisible by 12</a:t>
            </a:r>
            <a:endParaRPr i="1"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Effect filter="fade" transition="in">
                                      <p:cBhvr>
                                        <p:cTn dur="1000"/>
                                        <p:tgtEl>
                                          <p:spTgt spid="1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1" st="1"/>
                                            </p:txEl>
                                          </p:spTgt>
                                        </p:tgtEl>
                                        <p:attrNameLst>
                                          <p:attrName>style.visibility</p:attrName>
                                        </p:attrNameLst>
                                      </p:cBhvr>
                                      <p:to>
                                        <p:strVal val="visible"/>
                                      </p:to>
                                    </p:set>
                                    <p:animEffect filter="fade" transition="in">
                                      <p:cBhvr>
                                        <p:cTn dur="1000"/>
                                        <p:tgtEl>
                                          <p:spTgt spid="1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2" st="2"/>
                                            </p:txEl>
                                          </p:spTgt>
                                        </p:tgtEl>
                                        <p:attrNameLst>
                                          <p:attrName>style.visibility</p:attrName>
                                        </p:attrNameLst>
                                      </p:cBhvr>
                                      <p:to>
                                        <p:strVal val="visible"/>
                                      </p:to>
                                    </p:set>
                                    <p:animEffect filter="fade" transition="in">
                                      <p:cBhvr>
                                        <p:cTn dur="1000"/>
                                        <p:tgtEl>
                                          <p:spTgt spid="16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3" st="3"/>
                                            </p:txEl>
                                          </p:spTgt>
                                        </p:tgtEl>
                                        <p:attrNameLst>
                                          <p:attrName>style.visibility</p:attrName>
                                        </p:attrNameLst>
                                      </p:cBhvr>
                                      <p:to>
                                        <p:strVal val="visible"/>
                                      </p:to>
                                    </p:set>
                                    <p:animEffect filter="fade" transition="in">
                                      <p:cBhvr>
                                        <p:cTn dur="1000"/>
                                        <p:tgtEl>
                                          <p:spTgt spid="16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4" st="4"/>
                                            </p:txEl>
                                          </p:spTgt>
                                        </p:tgtEl>
                                        <p:attrNameLst>
                                          <p:attrName>style.visibility</p:attrName>
                                        </p:attrNameLst>
                                      </p:cBhvr>
                                      <p:to>
                                        <p:strVal val="visible"/>
                                      </p:to>
                                    </p:set>
                                    <p:animEffect filter="fade" transition="in">
                                      <p:cBhvr>
                                        <p:cTn dur="1000"/>
                                        <p:tgtEl>
                                          <p:spTgt spid="16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5" st="5"/>
                                            </p:txEl>
                                          </p:spTgt>
                                        </p:tgtEl>
                                        <p:attrNameLst>
                                          <p:attrName>style.visibility</p:attrName>
                                        </p:attrNameLst>
                                      </p:cBhvr>
                                      <p:to>
                                        <p:strVal val="visible"/>
                                      </p:to>
                                    </p:set>
                                    <p:animEffect filter="fade" transition="in">
                                      <p:cBhvr>
                                        <p:cTn dur="1000"/>
                                        <p:tgtEl>
                                          <p:spTgt spid="16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Factors like to come in pairs</a:t>
            </a:r>
            <a:endParaRPr/>
          </a:p>
        </p:txBody>
      </p:sp>
      <p:sp>
        <p:nvSpPr>
          <p:cNvPr id="172" name="Google Shape;172;p26"/>
          <p:cNvSpPr txBox="1"/>
          <p:nvPr>
            <p:ph idx="1" type="body"/>
          </p:nvPr>
        </p:nvSpPr>
        <p:spPr>
          <a:xfrm>
            <a:off x="311700" y="1266325"/>
            <a:ext cx="8520600" cy="96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Lots of good things come in pairs. For example, peanut butter and jelly. Mice and cheese. Factors are no different. Whenever you have one factor, there’s usually another waiting. We can draw a factor rainbow to help us see this.</a:t>
            </a:r>
            <a:endParaRPr/>
          </a:p>
          <a:p>
            <a:pPr indent="0" lvl="0" marL="0" rtl="0" algn="l">
              <a:spcBef>
                <a:spcPts val="1600"/>
              </a:spcBef>
              <a:spcAft>
                <a:spcPts val="0"/>
              </a:spcAft>
              <a:buNone/>
            </a:pPr>
            <a:r>
              <a:rPr lang="en"/>
              <a:t>Let’s factor 24:</a:t>
            </a:r>
            <a:endParaRPr/>
          </a:p>
          <a:p>
            <a:pPr indent="0" lvl="0" marL="0" rtl="0" algn="l">
              <a:spcBef>
                <a:spcPts val="1600"/>
              </a:spcBef>
              <a:spcAft>
                <a:spcPts val="1600"/>
              </a:spcAft>
              <a:buNone/>
            </a:pPr>
            <a:r>
              <a:t/>
            </a:r>
            <a:endParaRPr/>
          </a:p>
        </p:txBody>
      </p:sp>
      <p:sp>
        <p:nvSpPr>
          <p:cNvPr id="173" name="Google Shape;173;p26"/>
          <p:cNvSpPr txBox="1"/>
          <p:nvPr/>
        </p:nvSpPr>
        <p:spPr>
          <a:xfrm>
            <a:off x="1262500" y="3223550"/>
            <a:ext cx="6861300" cy="29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0000"/>
                </a:solidFill>
                <a:latin typeface="Open Sans"/>
                <a:ea typeface="Open Sans"/>
                <a:cs typeface="Open Sans"/>
                <a:sym typeface="Open Sans"/>
              </a:rPr>
              <a:t>1						24</a:t>
            </a:r>
            <a:endParaRPr>
              <a:solidFill>
                <a:srgbClr val="FF0000"/>
              </a:solidFill>
              <a:latin typeface="Open Sans"/>
              <a:ea typeface="Open Sans"/>
              <a:cs typeface="Open Sans"/>
              <a:sym typeface="Open Sans"/>
            </a:endParaRPr>
          </a:p>
        </p:txBody>
      </p:sp>
      <p:sp>
        <p:nvSpPr>
          <p:cNvPr id="174" name="Google Shape;174;p26"/>
          <p:cNvSpPr txBox="1"/>
          <p:nvPr/>
        </p:nvSpPr>
        <p:spPr>
          <a:xfrm>
            <a:off x="1262500" y="3223550"/>
            <a:ext cx="6861300" cy="29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9900"/>
                </a:solidFill>
                <a:latin typeface="Open Sans"/>
                <a:ea typeface="Open Sans"/>
                <a:cs typeface="Open Sans"/>
                <a:sym typeface="Open Sans"/>
              </a:rPr>
              <a:t>2</a:t>
            </a:r>
            <a:r>
              <a:rPr lang="en">
                <a:solidFill>
                  <a:srgbClr val="FF9900"/>
                </a:solidFill>
                <a:latin typeface="Open Sans"/>
                <a:ea typeface="Open Sans"/>
                <a:cs typeface="Open Sans"/>
                <a:sym typeface="Open Sans"/>
              </a:rPr>
              <a:t>				12</a:t>
            </a:r>
            <a:endParaRPr>
              <a:solidFill>
                <a:srgbClr val="FF9900"/>
              </a:solidFill>
              <a:latin typeface="Open Sans"/>
              <a:ea typeface="Open Sans"/>
              <a:cs typeface="Open Sans"/>
              <a:sym typeface="Open Sans"/>
            </a:endParaRPr>
          </a:p>
        </p:txBody>
      </p:sp>
      <p:sp>
        <p:nvSpPr>
          <p:cNvPr id="175" name="Google Shape;175;p26"/>
          <p:cNvSpPr txBox="1"/>
          <p:nvPr/>
        </p:nvSpPr>
        <p:spPr>
          <a:xfrm>
            <a:off x="1262500" y="3223550"/>
            <a:ext cx="6861300" cy="29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AA84F"/>
                </a:solidFill>
                <a:latin typeface="Open Sans"/>
                <a:ea typeface="Open Sans"/>
                <a:cs typeface="Open Sans"/>
                <a:sym typeface="Open Sans"/>
              </a:rPr>
              <a:t>3</a:t>
            </a:r>
            <a:r>
              <a:rPr lang="en">
                <a:solidFill>
                  <a:srgbClr val="6AA84F"/>
                </a:solidFill>
                <a:latin typeface="Open Sans"/>
                <a:ea typeface="Open Sans"/>
                <a:cs typeface="Open Sans"/>
                <a:sym typeface="Open Sans"/>
              </a:rPr>
              <a:t>		8</a:t>
            </a:r>
            <a:endParaRPr>
              <a:solidFill>
                <a:srgbClr val="6AA84F"/>
              </a:solidFill>
              <a:latin typeface="Open Sans"/>
              <a:ea typeface="Open Sans"/>
              <a:cs typeface="Open Sans"/>
              <a:sym typeface="Open Sans"/>
            </a:endParaRPr>
          </a:p>
        </p:txBody>
      </p:sp>
      <p:sp>
        <p:nvSpPr>
          <p:cNvPr id="176" name="Google Shape;176;p26"/>
          <p:cNvSpPr txBox="1"/>
          <p:nvPr/>
        </p:nvSpPr>
        <p:spPr>
          <a:xfrm>
            <a:off x="1577600" y="3223550"/>
            <a:ext cx="6190500" cy="29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3C78D8"/>
                </a:solidFill>
                <a:latin typeface="Open Sans"/>
                <a:ea typeface="Open Sans"/>
                <a:cs typeface="Open Sans"/>
                <a:sym typeface="Open Sans"/>
              </a:rPr>
              <a:t>4   </a:t>
            </a:r>
            <a:r>
              <a:rPr lang="en">
                <a:solidFill>
                  <a:srgbClr val="3C78D8"/>
                </a:solidFill>
                <a:latin typeface="Open Sans"/>
                <a:ea typeface="Open Sans"/>
                <a:cs typeface="Open Sans"/>
                <a:sym typeface="Open Sans"/>
              </a:rPr>
              <a:t>6</a:t>
            </a:r>
            <a:endParaRPr>
              <a:solidFill>
                <a:srgbClr val="3C78D8"/>
              </a:solidFill>
              <a:latin typeface="Open Sans"/>
              <a:ea typeface="Open Sans"/>
              <a:cs typeface="Open Sans"/>
              <a:sym typeface="Open Sans"/>
            </a:endParaRPr>
          </a:p>
        </p:txBody>
      </p:sp>
      <p:sp>
        <p:nvSpPr>
          <p:cNvPr id="177" name="Google Shape;177;p26"/>
          <p:cNvSpPr/>
          <p:nvPr/>
        </p:nvSpPr>
        <p:spPr>
          <a:xfrm>
            <a:off x="3285325" y="2536249"/>
            <a:ext cx="2856467" cy="707377"/>
          </a:xfrm>
          <a:custGeom>
            <a:rect b="b" l="l" r="r" t="t"/>
            <a:pathLst>
              <a:path extrusionOk="0" h="38335" w="117914">
                <a:moveTo>
                  <a:pt x="0" y="34269"/>
                </a:moveTo>
                <a:cubicBezTo>
                  <a:pt x="2846" y="30542"/>
                  <a:pt x="9487" y="17260"/>
                  <a:pt x="17077" y="11906"/>
                </a:cubicBezTo>
                <a:cubicBezTo>
                  <a:pt x="24667" y="6552"/>
                  <a:pt x="35035" y="3841"/>
                  <a:pt x="45539" y="2147"/>
                </a:cubicBezTo>
                <a:cubicBezTo>
                  <a:pt x="56043" y="453"/>
                  <a:pt x="69190" y="-1376"/>
                  <a:pt x="80100" y="1741"/>
                </a:cubicBezTo>
                <a:cubicBezTo>
                  <a:pt x="91011" y="4858"/>
                  <a:pt x="104700" y="14752"/>
                  <a:pt x="111002" y="20851"/>
                </a:cubicBezTo>
                <a:cubicBezTo>
                  <a:pt x="117304" y="26950"/>
                  <a:pt x="116762" y="35421"/>
                  <a:pt x="117914" y="38335"/>
                </a:cubicBezTo>
              </a:path>
            </a:pathLst>
          </a:custGeom>
          <a:noFill/>
          <a:ln cap="flat" cmpd="sng" w="114300">
            <a:solidFill>
              <a:srgbClr val="FF0000"/>
            </a:solidFill>
            <a:prstDash val="solid"/>
            <a:round/>
            <a:headEnd len="med" w="med" type="none"/>
            <a:tailEnd len="med" w="med" type="none"/>
          </a:ln>
        </p:spPr>
      </p:sp>
      <p:sp>
        <p:nvSpPr>
          <p:cNvPr id="178" name="Google Shape;178;p26"/>
          <p:cNvSpPr/>
          <p:nvPr/>
        </p:nvSpPr>
        <p:spPr>
          <a:xfrm>
            <a:off x="3820575" y="2722775"/>
            <a:ext cx="1751907" cy="500751"/>
          </a:xfrm>
          <a:custGeom>
            <a:rect b="b" l="l" r="r" t="t"/>
            <a:pathLst>
              <a:path extrusionOk="0" h="38335" w="117914">
                <a:moveTo>
                  <a:pt x="0" y="34269"/>
                </a:moveTo>
                <a:cubicBezTo>
                  <a:pt x="2846" y="30542"/>
                  <a:pt x="9487" y="17260"/>
                  <a:pt x="17077" y="11906"/>
                </a:cubicBezTo>
                <a:cubicBezTo>
                  <a:pt x="24667" y="6552"/>
                  <a:pt x="35035" y="3841"/>
                  <a:pt x="45539" y="2147"/>
                </a:cubicBezTo>
                <a:cubicBezTo>
                  <a:pt x="56043" y="453"/>
                  <a:pt x="69190" y="-1376"/>
                  <a:pt x="80100" y="1741"/>
                </a:cubicBezTo>
                <a:cubicBezTo>
                  <a:pt x="91011" y="4858"/>
                  <a:pt x="104700" y="14752"/>
                  <a:pt x="111002" y="20851"/>
                </a:cubicBezTo>
                <a:cubicBezTo>
                  <a:pt x="117304" y="26950"/>
                  <a:pt x="116762" y="35421"/>
                  <a:pt x="117914" y="38335"/>
                </a:cubicBezTo>
              </a:path>
            </a:pathLst>
          </a:custGeom>
          <a:noFill/>
          <a:ln cap="flat" cmpd="sng" w="114300">
            <a:solidFill>
              <a:srgbClr val="FF9900"/>
            </a:solidFill>
            <a:prstDash val="solid"/>
            <a:round/>
            <a:headEnd len="med" w="med" type="none"/>
            <a:tailEnd len="med" w="med" type="none"/>
          </a:ln>
        </p:spPr>
      </p:sp>
      <p:sp>
        <p:nvSpPr>
          <p:cNvPr id="179" name="Google Shape;179;p26"/>
          <p:cNvSpPr/>
          <p:nvPr/>
        </p:nvSpPr>
        <p:spPr>
          <a:xfrm>
            <a:off x="4212175" y="2872449"/>
            <a:ext cx="963947" cy="351053"/>
          </a:xfrm>
          <a:custGeom>
            <a:rect b="b" l="l" r="r" t="t"/>
            <a:pathLst>
              <a:path extrusionOk="0" h="38335" w="117914">
                <a:moveTo>
                  <a:pt x="0" y="34269"/>
                </a:moveTo>
                <a:cubicBezTo>
                  <a:pt x="2846" y="30542"/>
                  <a:pt x="9487" y="17260"/>
                  <a:pt x="17077" y="11906"/>
                </a:cubicBezTo>
                <a:cubicBezTo>
                  <a:pt x="24667" y="6552"/>
                  <a:pt x="35035" y="3841"/>
                  <a:pt x="45539" y="2147"/>
                </a:cubicBezTo>
                <a:cubicBezTo>
                  <a:pt x="56043" y="453"/>
                  <a:pt x="69190" y="-1376"/>
                  <a:pt x="80100" y="1741"/>
                </a:cubicBezTo>
                <a:cubicBezTo>
                  <a:pt x="91011" y="4858"/>
                  <a:pt x="104700" y="14752"/>
                  <a:pt x="111002" y="20851"/>
                </a:cubicBezTo>
                <a:cubicBezTo>
                  <a:pt x="117304" y="26950"/>
                  <a:pt x="116762" y="35421"/>
                  <a:pt x="117914" y="38335"/>
                </a:cubicBezTo>
              </a:path>
            </a:pathLst>
          </a:custGeom>
          <a:noFill/>
          <a:ln cap="flat" cmpd="sng" w="114300">
            <a:solidFill>
              <a:srgbClr val="6AA84F"/>
            </a:solidFill>
            <a:prstDash val="solid"/>
            <a:round/>
            <a:headEnd len="med" w="med" type="none"/>
            <a:tailEnd len="med" w="med" type="none"/>
          </a:ln>
        </p:spPr>
      </p:sp>
      <p:sp>
        <p:nvSpPr>
          <p:cNvPr id="180" name="Google Shape;180;p26"/>
          <p:cNvSpPr/>
          <p:nvPr/>
        </p:nvSpPr>
        <p:spPr>
          <a:xfrm>
            <a:off x="4466174" y="3072375"/>
            <a:ext cx="529139" cy="171262"/>
          </a:xfrm>
          <a:custGeom>
            <a:rect b="b" l="l" r="r" t="t"/>
            <a:pathLst>
              <a:path extrusionOk="0" h="38335" w="117914">
                <a:moveTo>
                  <a:pt x="0" y="34269"/>
                </a:moveTo>
                <a:cubicBezTo>
                  <a:pt x="2846" y="30542"/>
                  <a:pt x="9487" y="17260"/>
                  <a:pt x="17077" y="11906"/>
                </a:cubicBezTo>
                <a:cubicBezTo>
                  <a:pt x="24667" y="6552"/>
                  <a:pt x="35035" y="3841"/>
                  <a:pt x="45539" y="2147"/>
                </a:cubicBezTo>
                <a:cubicBezTo>
                  <a:pt x="56043" y="453"/>
                  <a:pt x="69190" y="-1376"/>
                  <a:pt x="80100" y="1741"/>
                </a:cubicBezTo>
                <a:cubicBezTo>
                  <a:pt x="91011" y="4858"/>
                  <a:pt x="104700" y="14752"/>
                  <a:pt x="111002" y="20851"/>
                </a:cubicBezTo>
                <a:cubicBezTo>
                  <a:pt x="117304" y="26950"/>
                  <a:pt x="116762" y="35421"/>
                  <a:pt x="117914" y="38335"/>
                </a:cubicBezTo>
              </a:path>
            </a:pathLst>
          </a:custGeom>
          <a:noFill/>
          <a:ln cap="flat" cmpd="sng" w="114300">
            <a:solidFill>
              <a:srgbClr val="3C78D8"/>
            </a:solidFill>
            <a:prstDash val="solid"/>
            <a:round/>
            <a:headEnd len="med" w="med" type="none"/>
            <a:tailEnd len="med" w="med" type="none"/>
          </a:ln>
        </p:spPr>
      </p:sp>
      <p:sp>
        <p:nvSpPr>
          <p:cNvPr id="181" name="Google Shape;181;p26"/>
          <p:cNvSpPr txBox="1"/>
          <p:nvPr/>
        </p:nvSpPr>
        <p:spPr>
          <a:xfrm>
            <a:off x="402175" y="4392075"/>
            <a:ext cx="8371500" cy="4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chemeClr val="dk2"/>
                </a:solidFill>
                <a:latin typeface="Open Sans"/>
                <a:ea typeface="Open Sans"/>
                <a:cs typeface="Open Sans"/>
                <a:sym typeface="Open Sans"/>
              </a:rPr>
              <a:t>Note: numbers with an odd number of factors are called squares. Can you figure out why?</a:t>
            </a:r>
            <a:endParaRPr i="1">
              <a:solidFill>
                <a:schemeClr val="dk2"/>
              </a:solidFill>
              <a:latin typeface="Open Sans"/>
              <a:ea typeface="Open Sans"/>
              <a:cs typeface="Open Sans"/>
              <a:sym typeface="Open Sans"/>
            </a:endParaRPr>
          </a:p>
        </p:txBody>
      </p:sp>
      <p:pic>
        <p:nvPicPr>
          <p:cNvPr id="182" name="Google Shape;182;p26"/>
          <p:cNvPicPr preferRelativeResize="0"/>
          <p:nvPr/>
        </p:nvPicPr>
        <p:blipFill>
          <a:blip r:embed="rId3">
            <a:alphaModFix/>
          </a:blip>
          <a:stretch>
            <a:fillRect/>
          </a:stretch>
        </p:blipFill>
        <p:spPr>
          <a:xfrm>
            <a:off x="2794775" y="1009200"/>
            <a:ext cx="4209251" cy="33260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Factoring Quick Practice</a:t>
            </a:r>
            <a:endParaRPr/>
          </a:p>
        </p:txBody>
      </p:sp>
      <p:sp>
        <p:nvSpPr>
          <p:cNvPr id="188" name="Google Shape;188;p27"/>
          <p:cNvSpPr txBox="1"/>
          <p:nvPr>
            <p:ph idx="1" type="body"/>
          </p:nvPr>
        </p:nvSpPr>
        <p:spPr>
          <a:xfrm>
            <a:off x="311700" y="1266325"/>
            <a:ext cx="8520600" cy="3302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Let’s do some practice problems. Find </a:t>
            </a:r>
            <a:r>
              <a:rPr i="1" lang="en"/>
              <a:t>all </a:t>
            </a:r>
            <a:r>
              <a:rPr lang="en"/>
              <a:t>the factors of the following numbers. </a:t>
            </a:r>
            <a:endParaRPr sz="1700"/>
          </a:p>
          <a:p>
            <a:pPr indent="-342900" lvl="0" marL="457200" rtl="0" algn="l">
              <a:spcBef>
                <a:spcPts val="1600"/>
              </a:spcBef>
              <a:spcAft>
                <a:spcPts val="0"/>
              </a:spcAft>
              <a:buSzPts val="1800"/>
              <a:buAutoNum type="alphaLcPeriod"/>
            </a:pPr>
            <a:r>
              <a:rPr lang="en"/>
              <a:t>12</a:t>
            </a:r>
            <a:endParaRPr/>
          </a:p>
          <a:p>
            <a:pPr indent="0" lvl="0" marL="457200" rtl="0" algn="l">
              <a:spcBef>
                <a:spcPts val="1600"/>
              </a:spcBef>
              <a:spcAft>
                <a:spcPts val="0"/>
              </a:spcAft>
              <a:buNone/>
            </a:pPr>
            <a:r>
              <a:rPr i="1" lang="en" sz="1600"/>
              <a:t>1, 2, 3, 4, 6, 12			</a:t>
            </a:r>
            <a:endParaRPr i="1" sz="1600"/>
          </a:p>
          <a:p>
            <a:pPr indent="-342900" lvl="0" marL="457200" rtl="0" algn="l">
              <a:spcBef>
                <a:spcPts val="1600"/>
              </a:spcBef>
              <a:spcAft>
                <a:spcPts val="0"/>
              </a:spcAft>
              <a:buSzPts val="1800"/>
              <a:buAutoNum type="alphaLcPeriod"/>
            </a:pPr>
            <a:r>
              <a:rPr lang="en"/>
              <a:t>32		</a:t>
            </a:r>
            <a:endParaRPr/>
          </a:p>
          <a:p>
            <a:pPr indent="0" lvl="0" marL="457200" rtl="0" algn="l">
              <a:spcBef>
                <a:spcPts val="1600"/>
              </a:spcBef>
              <a:spcAft>
                <a:spcPts val="0"/>
              </a:spcAft>
              <a:buNone/>
            </a:pPr>
            <a:r>
              <a:rPr i="1" lang="en" sz="1600"/>
              <a:t>1, 2, 4, 8, 16, 32	</a:t>
            </a:r>
            <a:endParaRPr i="1" sz="1600"/>
          </a:p>
          <a:p>
            <a:pPr indent="-342900" lvl="0" marL="457200" rtl="0" algn="l">
              <a:spcBef>
                <a:spcPts val="1600"/>
              </a:spcBef>
              <a:spcAft>
                <a:spcPts val="0"/>
              </a:spcAft>
              <a:buSzPts val="1800"/>
              <a:buAutoNum type="alphaLcPeriod"/>
            </a:pPr>
            <a:r>
              <a:rPr lang="en"/>
              <a:t>36</a:t>
            </a:r>
            <a:endParaRPr/>
          </a:p>
          <a:p>
            <a:pPr indent="0" lvl="0" marL="457200" rtl="0" algn="l">
              <a:spcBef>
                <a:spcPts val="1600"/>
              </a:spcBef>
              <a:spcAft>
                <a:spcPts val="1600"/>
              </a:spcAft>
              <a:buNone/>
            </a:pPr>
            <a:r>
              <a:rPr i="1" lang="en" sz="1600"/>
              <a:t>1, 2, 3, 4, 6, 9, 12, 18, 36 (Do you notice how many factors 36 has? Why is it interesting?)</a:t>
            </a:r>
            <a:endParaRPr i="1" sz="1600"/>
          </a:p>
        </p:txBody>
      </p:sp>
      <p:pic>
        <p:nvPicPr>
          <p:cNvPr descr="Cartoon Cheer GIF - Cartoon Cheer - Discover &amp; Share GIFs" id="189" name="Google Shape;189;p27"/>
          <p:cNvPicPr preferRelativeResize="0"/>
          <p:nvPr/>
        </p:nvPicPr>
        <p:blipFill>
          <a:blip r:embed="rId3">
            <a:alphaModFix/>
          </a:blip>
          <a:stretch>
            <a:fillRect/>
          </a:stretch>
        </p:blipFill>
        <p:spPr>
          <a:xfrm>
            <a:off x="6546300" y="1972950"/>
            <a:ext cx="2286000" cy="2286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animEffect filter="fade" transition="in">
                                      <p:cBhvr>
                                        <p:cTn dur="1000"/>
                                        <p:tgtEl>
                                          <p:spTgt spid="1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1" st="1"/>
                                            </p:txEl>
                                          </p:spTgt>
                                        </p:tgtEl>
                                        <p:attrNameLst>
                                          <p:attrName>style.visibility</p:attrName>
                                        </p:attrNameLst>
                                      </p:cBhvr>
                                      <p:to>
                                        <p:strVal val="visible"/>
                                      </p:to>
                                    </p:set>
                                    <p:animEffect filter="fade" transition="in">
                                      <p:cBhvr>
                                        <p:cTn dur="1000"/>
                                        <p:tgtEl>
                                          <p:spTgt spid="1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2" st="2"/>
                                            </p:txEl>
                                          </p:spTgt>
                                        </p:tgtEl>
                                        <p:attrNameLst>
                                          <p:attrName>style.visibility</p:attrName>
                                        </p:attrNameLst>
                                      </p:cBhvr>
                                      <p:to>
                                        <p:strVal val="visible"/>
                                      </p:to>
                                    </p:set>
                                    <p:animEffect filter="fade" transition="in">
                                      <p:cBhvr>
                                        <p:cTn dur="1000"/>
                                        <p:tgtEl>
                                          <p:spTgt spid="1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3" st="3"/>
                                            </p:txEl>
                                          </p:spTgt>
                                        </p:tgtEl>
                                        <p:attrNameLst>
                                          <p:attrName>style.visibility</p:attrName>
                                        </p:attrNameLst>
                                      </p:cBhvr>
                                      <p:to>
                                        <p:strVal val="visible"/>
                                      </p:to>
                                    </p:set>
                                    <p:animEffect filter="fade" transition="in">
                                      <p:cBhvr>
                                        <p:cTn dur="1000"/>
                                        <p:tgtEl>
                                          <p:spTgt spid="1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4" st="4"/>
                                            </p:txEl>
                                          </p:spTgt>
                                        </p:tgtEl>
                                        <p:attrNameLst>
                                          <p:attrName>style.visibility</p:attrName>
                                        </p:attrNameLst>
                                      </p:cBhvr>
                                      <p:to>
                                        <p:strVal val="visible"/>
                                      </p:to>
                                    </p:set>
                                    <p:animEffect filter="fade" transition="in">
                                      <p:cBhvr>
                                        <p:cTn dur="1000"/>
                                        <p:tgtEl>
                                          <p:spTgt spid="18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5" st="5"/>
                                            </p:txEl>
                                          </p:spTgt>
                                        </p:tgtEl>
                                        <p:attrNameLst>
                                          <p:attrName>style.visibility</p:attrName>
                                        </p:attrNameLst>
                                      </p:cBhvr>
                                      <p:to>
                                        <p:strVal val="visible"/>
                                      </p:to>
                                    </p:set>
                                    <p:animEffect filter="fade" transition="in">
                                      <p:cBhvr>
                                        <p:cTn dur="1000"/>
                                        <p:tgtEl>
                                          <p:spTgt spid="18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6" st="6"/>
                                            </p:txEl>
                                          </p:spTgt>
                                        </p:tgtEl>
                                        <p:attrNameLst>
                                          <p:attrName>style.visibility</p:attrName>
                                        </p:attrNameLst>
                                      </p:cBhvr>
                                      <p:to>
                                        <p:strVal val="visible"/>
                                      </p:to>
                                    </p:set>
                                    <p:animEffect filter="fade" transition="in">
                                      <p:cBhvr>
                                        <p:cTn dur="1000"/>
                                        <p:tgtEl>
                                          <p:spTgt spid="18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Brain Teaser - I M ME</a:t>
            </a:r>
            <a:endParaRPr/>
          </a:p>
        </p:txBody>
      </p:sp>
      <p:sp>
        <p:nvSpPr>
          <p:cNvPr id="195" name="Google Shape;195;p28"/>
          <p:cNvSpPr txBox="1"/>
          <p:nvPr>
            <p:ph idx="1" type="body"/>
          </p:nvPr>
        </p:nvSpPr>
        <p:spPr>
          <a:xfrm>
            <a:off x="311700" y="1266325"/>
            <a:ext cx="8520600" cy="3302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In the following expression, each letter represents one different digit. What are their val</a:t>
            </a:r>
            <a:r>
              <a:rPr lang="en"/>
              <a:t>ues?</a:t>
            </a:r>
            <a:endParaRPr/>
          </a:p>
          <a:p>
            <a:pPr indent="0" lvl="0" marL="0" rtl="0" algn="ctr">
              <a:spcBef>
                <a:spcPts val="1600"/>
              </a:spcBef>
              <a:spcAft>
                <a:spcPts val="0"/>
              </a:spcAft>
              <a:buNone/>
            </a:pPr>
            <a:r>
              <a:rPr lang="en"/>
              <a:t>    </a:t>
            </a:r>
            <a:endParaRPr/>
          </a:p>
          <a:p>
            <a:pPr indent="0" lvl="0" marL="0" rtl="0" algn="ctr">
              <a:spcBef>
                <a:spcPts val="0"/>
              </a:spcBef>
              <a:spcAft>
                <a:spcPts val="0"/>
              </a:spcAft>
              <a:buNone/>
            </a:pPr>
            <a:r>
              <a:rPr lang="en"/>
              <a:t>    I</a:t>
            </a:r>
            <a:endParaRPr/>
          </a:p>
          <a:p>
            <a:pPr indent="0" lvl="0" marL="0" rtl="0" algn="ctr">
              <a:spcBef>
                <a:spcPts val="0"/>
              </a:spcBef>
              <a:spcAft>
                <a:spcPts val="0"/>
              </a:spcAft>
              <a:buNone/>
            </a:pPr>
            <a:r>
              <a:rPr lang="en"/>
              <a:t>+  M</a:t>
            </a:r>
            <a:endParaRPr/>
          </a:p>
          <a:p>
            <a:pPr indent="0" lvl="0" marL="0" rtl="0" algn="ctr">
              <a:spcBef>
                <a:spcPts val="1600"/>
              </a:spcBef>
              <a:spcAft>
                <a:spcPts val="0"/>
              </a:spcAft>
              <a:buNone/>
            </a:pPr>
            <a:r>
              <a:rPr lang="en"/>
              <a:t>M  E</a:t>
            </a:r>
            <a:endParaRPr/>
          </a:p>
          <a:p>
            <a:pPr indent="0" lvl="0" marL="0" rtl="0" algn="l">
              <a:spcBef>
                <a:spcPts val="1600"/>
              </a:spcBef>
              <a:spcAft>
                <a:spcPts val="1600"/>
              </a:spcAft>
              <a:buNone/>
            </a:pPr>
            <a:r>
              <a:t/>
            </a:r>
            <a:endParaRPr i="1" sz="1600"/>
          </a:p>
        </p:txBody>
      </p:sp>
      <p:cxnSp>
        <p:nvCxnSpPr>
          <p:cNvPr id="196" name="Google Shape;196;p28"/>
          <p:cNvCxnSpPr/>
          <p:nvPr/>
        </p:nvCxnSpPr>
        <p:spPr>
          <a:xfrm flipH="1" rot="10800000">
            <a:off x="4062925" y="3187725"/>
            <a:ext cx="1057200" cy="10200"/>
          </a:xfrm>
          <a:prstGeom prst="straightConnector1">
            <a:avLst/>
          </a:prstGeom>
          <a:noFill/>
          <a:ln cap="flat" cmpd="sng" w="19050">
            <a:solidFill>
              <a:schemeClr val="dk2"/>
            </a:solidFill>
            <a:prstDash val="solid"/>
            <a:round/>
            <a:headEnd len="med" w="med" type="none"/>
            <a:tailEnd len="med" w="med" type="none"/>
          </a:ln>
        </p:spPr>
      </p:cxnSp>
      <p:sp>
        <p:nvSpPr>
          <p:cNvPr id="197" name="Google Shape;197;p28"/>
          <p:cNvSpPr txBox="1"/>
          <p:nvPr/>
        </p:nvSpPr>
        <p:spPr>
          <a:xfrm>
            <a:off x="405900" y="4122925"/>
            <a:ext cx="8332200" cy="54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600">
                <a:solidFill>
                  <a:schemeClr val="dk2"/>
                </a:solidFill>
                <a:latin typeface="Open Sans"/>
                <a:ea typeface="Open Sans"/>
                <a:cs typeface="Open Sans"/>
                <a:sym typeface="Open Sans"/>
              </a:rPr>
              <a:t>The sum of two digits must can only range from 2 - 18. Therefore, M must be 1. If M is 1, and the sum of the two digits is a two digit number, I must be 9. Then 1 + 9 = 10, so E = 0.</a:t>
            </a:r>
            <a:endParaRPr i="1" sz="16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a:latin typeface="Open Sans"/>
              <a:ea typeface="Open Sans"/>
              <a:cs typeface="Open Sans"/>
              <a:sym typeface="Open Sans"/>
            </a:endParaRPr>
          </a:p>
        </p:txBody>
      </p:sp>
      <p:pic>
        <p:nvPicPr>
          <p:cNvPr descr="Perfectly timed photos reveal mischievous moggies getting up to ..." id="198" name="Google Shape;198;p28"/>
          <p:cNvPicPr preferRelativeResize="0"/>
          <p:nvPr/>
        </p:nvPicPr>
        <p:blipFill>
          <a:blip r:embed="rId3">
            <a:alphaModFix/>
          </a:blip>
          <a:stretch>
            <a:fillRect/>
          </a:stretch>
        </p:blipFill>
        <p:spPr>
          <a:xfrm>
            <a:off x="6283000" y="2043325"/>
            <a:ext cx="1544775" cy="17038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Divisibility by 5</a:t>
            </a:r>
            <a:endParaRPr/>
          </a:p>
        </p:txBody>
      </p:sp>
      <p:sp>
        <p:nvSpPr>
          <p:cNvPr id="204" name="Google Shape;204;p2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a number ends in a 5 or 0, it is divisible by 5. </a:t>
            </a:r>
            <a:endParaRPr/>
          </a:p>
          <a:p>
            <a:pPr indent="0" lvl="0" marL="0" rtl="0" algn="l">
              <a:spcBef>
                <a:spcPts val="1600"/>
              </a:spcBef>
              <a:spcAft>
                <a:spcPts val="0"/>
              </a:spcAft>
              <a:buNone/>
            </a:pPr>
            <a:r>
              <a:rPr lang="en"/>
              <a:t>Let’s see some examples:</a:t>
            </a:r>
            <a:endParaRPr/>
          </a:p>
          <a:p>
            <a:pPr indent="-342900" lvl="0" marL="457200" rtl="0" algn="l">
              <a:spcBef>
                <a:spcPts val="1600"/>
              </a:spcBef>
              <a:spcAft>
                <a:spcPts val="0"/>
              </a:spcAft>
              <a:buSzPts val="1800"/>
              <a:buAutoNum type="alphaLcPeriod"/>
            </a:pPr>
            <a:r>
              <a:rPr lang="en"/>
              <a:t>25</a:t>
            </a:r>
            <a:endParaRPr/>
          </a:p>
          <a:p>
            <a:pPr indent="0" lvl="0" marL="457200" rtl="0" algn="l">
              <a:spcBef>
                <a:spcPts val="0"/>
              </a:spcBef>
              <a:spcAft>
                <a:spcPts val="0"/>
              </a:spcAft>
              <a:buNone/>
            </a:pPr>
            <a:r>
              <a:rPr i="1" lang="en" sz="1600"/>
              <a:t>The last digit is 5, so it is divisible by 5</a:t>
            </a:r>
            <a:endParaRPr i="1" sz="1600"/>
          </a:p>
          <a:p>
            <a:pPr indent="-342900" lvl="0" marL="457200" rtl="0" algn="l">
              <a:spcBef>
                <a:spcPts val="1600"/>
              </a:spcBef>
              <a:spcAft>
                <a:spcPts val="0"/>
              </a:spcAft>
              <a:buSzPts val="1800"/>
              <a:buAutoNum type="alphaLcPeriod"/>
            </a:pPr>
            <a:r>
              <a:rPr lang="en"/>
              <a:t>5056</a:t>
            </a:r>
            <a:endParaRPr/>
          </a:p>
          <a:p>
            <a:pPr indent="0" lvl="0" marL="457200" rtl="0" algn="l">
              <a:spcBef>
                <a:spcPts val="0"/>
              </a:spcBef>
              <a:spcAft>
                <a:spcPts val="0"/>
              </a:spcAft>
              <a:buNone/>
            </a:pPr>
            <a:r>
              <a:rPr i="1" lang="en" sz="1600"/>
              <a:t>Though there are a lot of 5s, it ends with 6. It is not divisible by 5</a:t>
            </a:r>
            <a:endParaRPr i="1" sz="1600"/>
          </a:p>
          <a:p>
            <a:pPr indent="-342900" lvl="0" marL="457200" rtl="0" algn="l">
              <a:spcBef>
                <a:spcPts val="1600"/>
              </a:spcBef>
              <a:spcAft>
                <a:spcPts val="0"/>
              </a:spcAft>
              <a:buSzPts val="1800"/>
              <a:buAutoNum type="alphaLcPeriod"/>
            </a:pPr>
            <a:r>
              <a:rPr lang="en"/>
              <a:t>472,840,195,290</a:t>
            </a:r>
            <a:endParaRPr/>
          </a:p>
          <a:p>
            <a:pPr indent="0" lvl="0" marL="457200" rtl="0" algn="l">
              <a:spcBef>
                <a:spcPts val="0"/>
              </a:spcBef>
              <a:spcAft>
                <a:spcPts val="1600"/>
              </a:spcAft>
              <a:buNone/>
            </a:pPr>
            <a:r>
              <a:rPr i="1" lang="en" sz="1600"/>
              <a:t>This giant number ends in 0 and is thus divisible by 5.</a:t>
            </a:r>
            <a:endParaRPr i="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Divisibility by 9</a:t>
            </a:r>
            <a:endParaRPr/>
          </a:p>
        </p:txBody>
      </p:sp>
      <p:sp>
        <p:nvSpPr>
          <p:cNvPr id="210" name="Google Shape;210;p3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Similar to divisibility by 3, we will need to add all the digits together. If the sum is divisible by 9, the original number is also divisible by  9. Let’s try some examples:</a:t>
            </a:r>
            <a:endParaRPr/>
          </a:p>
          <a:p>
            <a:pPr indent="-342900" lvl="0" marL="457200" rtl="0" algn="l">
              <a:spcBef>
                <a:spcPts val="1600"/>
              </a:spcBef>
              <a:spcAft>
                <a:spcPts val="0"/>
              </a:spcAft>
              <a:buSzPts val="1800"/>
              <a:buAutoNum type="alphaLcPeriod"/>
            </a:pPr>
            <a:r>
              <a:rPr lang="en"/>
              <a:t>89</a:t>
            </a:r>
            <a:endParaRPr/>
          </a:p>
          <a:p>
            <a:pPr indent="0" lvl="0" marL="457200" rtl="0" algn="l">
              <a:spcBef>
                <a:spcPts val="0"/>
              </a:spcBef>
              <a:spcAft>
                <a:spcPts val="0"/>
              </a:spcAft>
              <a:buNone/>
            </a:pPr>
            <a:r>
              <a:rPr i="1" lang="en" sz="1600"/>
              <a:t>8 + 9 = 17, and 17 is not divisible by 9. 9 is not a factor of 89.</a:t>
            </a:r>
            <a:endParaRPr i="1" sz="1600"/>
          </a:p>
          <a:p>
            <a:pPr indent="-342900" lvl="0" marL="457200" rtl="0" algn="l">
              <a:spcBef>
                <a:spcPts val="1600"/>
              </a:spcBef>
              <a:spcAft>
                <a:spcPts val="0"/>
              </a:spcAft>
              <a:buSzPts val="1800"/>
              <a:buAutoNum type="alphaLcPeriod"/>
            </a:pPr>
            <a:r>
              <a:rPr lang="en"/>
              <a:t>1566</a:t>
            </a:r>
            <a:endParaRPr/>
          </a:p>
          <a:p>
            <a:pPr indent="0" lvl="0" marL="457200" rtl="0" algn="l">
              <a:spcBef>
                <a:spcPts val="0"/>
              </a:spcBef>
              <a:spcAft>
                <a:spcPts val="0"/>
              </a:spcAft>
              <a:buNone/>
            </a:pPr>
            <a:r>
              <a:rPr i="1" lang="en" sz="1600"/>
              <a:t>1 + 5 + 6 + 6 = 18, which is divisible by 9. 1566 is divisible by 9.</a:t>
            </a:r>
            <a:endParaRPr i="1" sz="1600"/>
          </a:p>
          <a:p>
            <a:pPr indent="-342900" lvl="0" marL="457200" rtl="0" algn="l">
              <a:spcBef>
                <a:spcPts val="1600"/>
              </a:spcBef>
              <a:spcAft>
                <a:spcPts val="0"/>
              </a:spcAft>
              <a:buSzPts val="1800"/>
              <a:buAutoNum type="alphaLcPeriod"/>
            </a:pPr>
            <a:r>
              <a:rPr lang="en"/>
              <a:t>94,16</a:t>
            </a:r>
            <a:r>
              <a:rPr lang="en"/>
              <a:t>3,965,587</a:t>
            </a:r>
            <a:endParaRPr/>
          </a:p>
          <a:p>
            <a:pPr indent="0" lvl="0" marL="457200" rtl="0" algn="l">
              <a:spcBef>
                <a:spcPts val="0"/>
              </a:spcBef>
              <a:spcAft>
                <a:spcPts val="0"/>
              </a:spcAft>
              <a:buNone/>
            </a:pPr>
            <a:r>
              <a:rPr i="1" lang="en" sz="1600"/>
              <a:t>(9 + 4) + (1 + 6 + 3) + (9 + 6 + 5) + (5 + 8 + 7) = 13 + 10 + 20 + 20 = 63</a:t>
            </a:r>
            <a:endParaRPr i="1" sz="1600"/>
          </a:p>
          <a:p>
            <a:pPr indent="0" lvl="0" marL="457200" rtl="0" algn="l">
              <a:spcBef>
                <a:spcPts val="0"/>
              </a:spcBef>
              <a:spcAft>
                <a:spcPts val="1600"/>
              </a:spcAft>
              <a:buNone/>
            </a:pPr>
            <a:r>
              <a:rPr i="1" lang="en" sz="1600"/>
              <a:t>6 + 3 = 9, so 94, 163, 965, 587 is divisible by 9</a:t>
            </a:r>
            <a:endParaRPr i="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Divisibility by 10</a:t>
            </a:r>
            <a:endParaRPr/>
          </a:p>
        </p:txBody>
      </p:sp>
      <p:sp>
        <p:nvSpPr>
          <p:cNvPr id="216" name="Google Shape;216;p3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a number ends in a 0, it will be divisible by 10. Let’s see some applications:</a:t>
            </a:r>
            <a:endParaRPr/>
          </a:p>
          <a:p>
            <a:pPr indent="-342900" lvl="0" marL="457200" rtl="0" algn="l">
              <a:spcBef>
                <a:spcPts val="1600"/>
              </a:spcBef>
              <a:spcAft>
                <a:spcPts val="0"/>
              </a:spcAft>
              <a:buSzPts val="1800"/>
              <a:buAutoNum type="alphaLcPeriod"/>
            </a:pPr>
            <a:r>
              <a:rPr lang="en"/>
              <a:t>90</a:t>
            </a:r>
            <a:endParaRPr/>
          </a:p>
          <a:p>
            <a:pPr indent="0" lvl="0" marL="457200" rtl="0" algn="l">
              <a:spcBef>
                <a:spcPts val="0"/>
              </a:spcBef>
              <a:spcAft>
                <a:spcPts val="0"/>
              </a:spcAft>
              <a:buNone/>
            </a:pPr>
            <a:r>
              <a:rPr i="1" lang="en" sz="1600"/>
              <a:t>The last digit is a 0, so 90 is divisible by 10</a:t>
            </a:r>
            <a:endParaRPr/>
          </a:p>
          <a:p>
            <a:pPr indent="-342900" lvl="0" marL="457200" rtl="0" algn="l">
              <a:spcBef>
                <a:spcPts val="1600"/>
              </a:spcBef>
              <a:spcAft>
                <a:spcPts val="0"/>
              </a:spcAft>
              <a:buSzPts val="1800"/>
              <a:buAutoNum type="alphaLcPeriod"/>
            </a:pPr>
            <a:r>
              <a:rPr lang="en"/>
              <a:t>548,395,677,265,500</a:t>
            </a:r>
            <a:endParaRPr/>
          </a:p>
          <a:p>
            <a:pPr indent="0" lvl="0" marL="457200" rtl="0" algn="l">
              <a:spcBef>
                <a:spcPts val="0"/>
              </a:spcBef>
              <a:spcAft>
                <a:spcPts val="0"/>
              </a:spcAft>
              <a:buNone/>
            </a:pPr>
            <a:r>
              <a:rPr i="1" lang="en" sz="1600"/>
              <a:t>548,395,677,265,500 ends in 0, and is divisible by 10</a:t>
            </a:r>
            <a:endParaRPr i="1" sz="1600"/>
          </a:p>
          <a:p>
            <a:pPr indent="0" lvl="0" marL="457200" rtl="0" algn="l">
              <a:spcBef>
                <a:spcPts val="1600"/>
              </a:spcBef>
              <a:spcAft>
                <a:spcPts val="0"/>
              </a:spcAft>
              <a:buNone/>
            </a:pPr>
            <a:r>
              <a:t/>
            </a:r>
            <a:endParaRPr i="1" sz="1600"/>
          </a:p>
          <a:p>
            <a:pPr indent="0" lvl="0" marL="0" rtl="0" algn="l">
              <a:spcBef>
                <a:spcPts val="1600"/>
              </a:spcBef>
              <a:spcAft>
                <a:spcPts val="0"/>
              </a:spcAft>
              <a:buNone/>
            </a:pPr>
            <a:r>
              <a:rPr lang="en" sz="1600"/>
              <a:t>Fun Fact: To divide a number with 10 as a factor by 10, simply remove the 0 from the end.</a:t>
            </a:r>
            <a:endParaRPr sz="1600"/>
          </a:p>
          <a:p>
            <a:pPr indent="0" lvl="0" marL="0" rtl="0" algn="l">
              <a:spcBef>
                <a:spcPts val="1600"/>
              </a:spcBef>
              <a:spcAft>
                <a:spcPts val="1600"/>
              </a:spcAft>
              <a:buNone/>
            </a:pPr>
            <a:r>
              <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Homework Review</a:t>
            </a:r>
            <a:endParaRPr/>
          </a:p>
        </p:txBody>
      </p:sp>
      <p:sp>
        <p:nvSpPr>
          <p:cNvPr id="73" name="Google Shape;73;p1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171450" rtl="0" algn="l">
              <a:lnSpc>
                <a:spcPct val="120000"/>
              </a:lnSpc>
              <a:spcBef>
                <a:spcPts val="0"/>
              </a:spcBef>
              <a:spcAft>
                <a:spcPts val="0"/>
              </a:spcAft>
              <a:buNone/>
            </a:pPr>
            <a:r>
              <a:rPr lang="en" sz="1500"/>
              <a:t>Fill out the table below with the numbers 1 - 8 so that the arithmetic equations are true.</a:t>
            </a:r>
            <a:endParaRPr sz="1500"/>
          </a:p>
          <a:p>
            <a:pPr indent="0" lvl="0" marL="171450" rtl="0" algn="l">
              <a:lnSpc>
                <a:spcPct val="120000"/>
              </a:lnSpc>
              <a:spcBef>
                <a:spcPts val="0"/>
              </a:spcBef>
              <a:spcAft>
                <a:spcPts val="0"/>
              </a:spcAft>
              <a:buNone/>
            </a:pPr>
            <a:r>
              <a:t/>
            </a:r>
            <a:endParaRPr sz="1100">
              <a:solidFill>
                <a:srgbClr val="000000"/>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graphicFrame>
        <p:nvGraphicFramePr>
          <p:cNvPr id="74" name="Google Shape;74;p14"/>
          <p:cNvGraphicFramePr/>
          <p:nvPr/>
        </p:nvGraphicFramePr>
        <p:xfrm>
          <a:off x="1425375" y="2153050"/>
          <a:ext cx="3000000" cy="3000000"/>
        </p:xfrm>
        <a:graphic>
          <a:graphicData uri="http://schemas.openxmlformats.org/drawingml/2006/table">
            <a:tbl>
              <a:tblPr>
                <a:noFill/>
                <a:tableStyleId>{8B56CA00-2296-40EF-AABC-88DCFDDE170B}</a:tableStyleId>
              </a:tblPr>
              <a:tblGrid>
                <a:gridCol w="1233225"/>
                <a:gridCol w="1233225"/>
                <a:gridCol w="1233225"/>
                <a:gridCol w="1233225"/>
                <a:gridCol w="1233225"/>
              </a:tblGrid>
              <a:tr h="381000">
                <a:tc>
                  <a:txBody>
                    <a:bodyPr/>
                    <a:lstStyle/>
                    <a:p>
                      <a:pPr indent="0" lvl="0" marL="0" rtl="0" algn="ctr">
                        <a:spcBef>
                          <a:spcPts val="0"/>
                        </a:spcBef>
                        <a:spcAft>
                          <a:spcPts val="0"/>
                        </a:spcAft>
                        <a:buNone/>
                      </a:pPr>
                      <a:r>
                        <a:t/>
                      </a:r>
                      <a:endParaRPr i="1" sz="1100">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lang="en">
                          <a:latin typeface="Open Sans"/>
                          <a:ea typeface="Open Sans"/>
                          <a:cs typeface="Open Sans"/>
                          <a:sym typeface="Open Sans"/>
                        </a:rPr>
                        <a:t>—</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t/>
                      </a:r>
                      <a:endParaRPr i="1" sz="1100">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lang="en">
                          <a:latin typeface="Open Sans"/>
                          <a:ea typeface="Open Sans"/>
                          <a:cs typeface="Open Sans"/>
                          <a:sym typeface="Open Sans"/>
                        </a:rPr>
                        <a:t>=</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t/>
                      </a:r>
                      <a:endParaRPr i="1" sz="1100">
                        <a:latin typeface="Open Sans"/>
                        <a:ea typeface="Open Sans"/>
                        <a:cs typeface="Open Sans"/>
                        <a:sym typeface="Open Sans"/>
                      </a:endParaRPr>
                    </a:p>
                  </a:txBody>
                  <a:tcPr marT="91425" marB="91425" marR="91425" marL="91425"/>
                </a:tc>
              </a:tr>
              <a:tr h="396200">
                <a:tc>
                  <a:txBody>
                    <a:bodyPr/>
                    <a:lstStyle/>
                    <a:p>
                      <a:pPr indent="0" lvl="0" marL="0" rtl="0" algn="ctr">
                        <a:spcBef>
                          <a:spcPts val="0"/>
                        </a:spcBef>
                        <a:spcAft>
                          <a:spcPts val="0"/>
                        </a:spcAft>
                        <a:buNone/>
                      </a:pPr>
                      <a:r>
                        <a:rPr lang="en">
                          <a:latin typeface="Open Sans"/>
                          <a:ea typeface="Open Sans"/>
                          <a:cs typeface="Open Sans"/>
                          <a:sym typeface="Open Sans"/>
                        </a:rPr>
                        <a:t>÷</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R cap="flat" cmpd="sng" w="9525">
                      <a:solidFill>
                        <a:srgbClr val="9E9E9E">
                          <a:alpha val="0"/>
                        </a:srgbClr>
                      </a:solidFill>
                      <a:prstDash val="solid"/>
                      <a:round/>
                      <a:headEnd len="sm" w="sm" type="none"/>
                      <a:tailEnd len="sm" w="sm" type="none"/>
                    </a:lnR>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Open Sans"/>
                          <a:ea typeface="Open Sans"/>
                          <a:cs typeface="Open Sans"/>
                          <a:sym typeface="Open Sans"/>
                        </a:rPr>
                        <a:t>+</a:t>
                      </a:r>
                      <a:endParaRPr>
                        <a:latin typeface="Open Sans"/>
                        <a:ea typeface="Open Sans"/>
                        <a:cs typeface="Open Sans"/>
                        <a:sym typeface="Open Sans"/>
                      </a:endParaRPr>
                    </a:p>
                  </a:txBody>
                  <a:tcPr marT="91425" marB="91425" marR="91425" marL="91425"/>
                </a:tc>
              </a:tr>
              <a:tr h="396200">
                <a:tc>
                  <a:txBody>
                    <a:bodyPr/>
                    <a:lstStyle/>
                    <a:p>
                      <a:pPr indent="0" lvl="0" marL="0" rtl="0" algn="ctr">
                        <a:spcBef>
                          <a:spcPts val="0"/>
                        </a:spcBef>
                        <a:spcAft>
                          <a:spcPts val="0"/>
                        </a:spcAft>
                        <a:buNone/>
                      </a:pPr>
                      <a:r>
                        <a:t/>
                      </a:r>
                      <a:endParaRPr i="1" sz="1100">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i="1" sz="1100">
                        <a:latin typeface="Open Sans"/>
                        <a:ea typeface="Open Sans"/>
                        <a:cs typeface="Open Sans"/>
                        <a:sym typeface="Open Sans"/>
                      </a:endParaRPr>
                    </a:p>
                  </a:txBody>
                  <a:tcPr marT="91425" marB="91425" marR="91425" marL="91425"/>
                </a:tc>
              </a:tr>
              <a:tr h="396200">
                <a:tc>
                  <a:txBody>
                    <a:bodyPr/>
                    <a:lstStyle/>
                    <a:p>
                      <a:pPr indent="0" lvl="0" marL="0" rtl="0" algn="ctr">
                        <a:spcBef>
                          <a:spcPts val="0"/>
                        </a:spcBef>
                        <a:spcAft>
                          <a:spcPts val="0"/>
                        </a:spcAft>
                        <a:buNone/>
                      </a:pPr>
                      <a:r>
                        <a:rPr lang="en">
                          <a:latin typeface="Open Sans"/>
                          <a:ea typeface="Open Sans"/>
                          <a:cs typeface="Open Sans"/>
                          <a:sym typeface="Open Sans"/>
                        </a:rPr>
                        <a:t>=</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T cap="flat" cmpd="sng" w="9525">
                      <a:solidFill>
                        <a:srgbClr val="9E9E9E">
                          <a:alpha val="0"/>
                        </a:srgbClr>
                      </a:solidFill>
                      <a:prstDash val="solid"/>
                      <a:round/>
                      <a:headEnd len="sm" w="sm" type="none"/>
                      <a:tailEnd len="sm" w="sm" type="none"/>
                    </a:lnT>
                  </a:tcPr>
                </a:tc>
                <a:tc>
                  <a:txBody>
                    <a:bodyPr/>
                    <a:lstStyle/>
                    <a:p>
                      <a:pPr indent="0" lvl="0" marL="0" rtl="0" algn="ctr">
                        <a:spcBef>
                          <a:spcPts val="0"/>
                        </a:spcBef>
                        <a:spcAft>
                          <a:spcPts val="0"/>
                        </a:spcAft>
                        <a:buNone/>
                      </a:pPr>
                      <a:r>
                        <a:rPr lang="en">
                          <a:latin typeface="Open Sans"/>
                          <a:ea typeface="Open Sans"/>
                          <a:cs typeface="Open Sans"/>
                          <a:sym typeface="Open Sans"/>
                        </a:rPr>
                        <a:t>=</a:t>
                      </a:r>
                      <a:endParaRPr>
                        <a:latin typeface="Open Sans"/>
                        <a:ea typeface="Open Sans"/>
                        <a:cs typeface="Open Sans"/>
                        <a:sym typeface="Open Sans"/>
                      </a:endParaRPr>
                    </a:p>
                  </a:txBody>
                  <a:tcPr marT="91425" marB="91425" marR="91425" marL="91425"/>
                </a:tc>
              </a:tr>
              <a:tr h="381000">
                <a:tc>
                  <a:txBody>
                    <a:bodyPr/>
                    <a:lstStyle/>
                    <a:p>
                      <a:pPr indent="0" lvl="0" marL="0" rtl="0" algn="ctr">
                        <a:spcBef>
                          <a:spcPts val="0"/>
                        </a:spcBef>
                        <a:spcAft>
                          <a:spcPts val="0"/>
                        </a:spcAft>
                        <a:buNone/>
                      </a:pPr>
                      <a:r>
                        <a:t/>
                      </a:r>
                      <a:endParaRPr i="1" sz="1100">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lang="en">
                          <a:latin typeface="Open Sans"/>
                          <a:ea typeface="Open Sans"/>
                          <a:cs typeface="Open Sans"/>
                          <a:sym typeface="Open Sans"/>
                        </a:rPr>
                        <a:t>x</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t/>
                      </a:r>
                      <a:endParaRPr i="1" sz="1100">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lang="en">
                          <a:latin typeface="Open Sans"/>
                          <a:ea typeface="Open Sans"/>
                          <a:cs typeface="Open Sans"/>
                          <a:sym typeface="Open Sans"/>
                        </a:rPr>
                        <a:t>=</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t/>
                      </a:r>
                      <a:endParaRPr i="1" sz="1100">
                        <a:latin typeface="Open Sans"/>
                        <a:ea typeface="Open Sans"/>
                        <a:cs typeface="Open Sans"/>
                        <a:sym typeface="Open Sans"/>
                      </a:endParaRPr>
                    </a:p>
                  </a:txBody>
                  <a:tcPr marT="91425" marB="91425" marR="91425" marL="91425"/>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descr="Cartoon Cheer GIF - Cartoon Cheer - Discover &amp; Share GIFs" id="221" name="Google Shape;221;p32"/>
          <p:cNvPicPr preferRelativeResize="0"/>
          <p:nvPr/>
        </p:nvPicPr>
        <p:blipFill>
          <a:blip r:embed="rId3">
            <a:alphaModFix/>
          </a:blip>
          <a:stretch>
            <a:fillRect/>
          </a:stretch>
        </p:blipFill>
        <p:spPr>
          <a:xfrm>
            <a:off x="6796425" y="4475"/>
            <a:ext cx="2286000" cy="2286000"/>
          </a:xfrm>
          <a:prstGeom prst="rect">
            <a:avLst/>
          </a:prstGeom>
          <a:noFill/>
          <a:ln>
            <a:noFill/>
          </a:ln>
        </p:spPr>
      </p:pic>
      <p:sp>
        <p:nvSpPr>
          <p:cNvPr id="222" name="Google Shape;222;p3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Quick Review</a:t>
            </a:r>
            <a:endParaRPr/>
          </a:p>
        </p:txBody>
      </p:sp>
      <p:sp>
        <p:nvSpPr>
          <p:cNvPr id="223" name="Google Shape;223;p3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Quickly answer these review questions!</a:t>
            </a:r>
            <a:endParaRPr/>
          </a:p>
          <a:p>
            <a:pPr indent="-342900" lvl="0" marL="457200" rtl="0" algn="l">
              <a:spcBef>
                <a:spcPts val="1600"/>
              </a:spcBef>
              <a:spcAft>
                <a:spcPts val="0"/>
              </a:spcAft>
              <a:buSzPts val="1800"/>
              <a:buAutoNum type="alphaLcPeriod"/>
            </a:pPr>
            <a:r>
              <a:rPr lang="en"/>
              <a:t>Is 350 divisible by 5? 10?</a:t>
            </a:r>
            <a:endParaRPr/>
          </a:p>
          <a:p>
            <a:pPr indent="0" lvl="0" marL="457200" rtl="0" algn="l">
              <a:spcBef>
                <a:spcPts val="1600"/>
              </a:spcBef>
              <a:spcAft>
                <a:spcPts val="0"/>
              </a:spcAft>
              <a:buNone/>
            </a:pPr>
            <a:r>
              <a:rPr i="1" lang="en" sz="1500"/>
              <a:t>It ends with 4, so it is divisible by 2. 3 + 2 + 4 = 9, so it is divisible by 3. 324 is divisible by 6. </a:t>
            </a:r>
            <a:endParaRPr i="1" sz="1500"/>
          </a:p>
          <a:p>
            <a:pPr indent="-342900" lvl="0" marL="457200" rtl="0" algn="l">
              <a:spcBef>
                <a:spcPts val="1600"/>
              </a:spcBef>
              <a:spcAft>
                <a:spcPts val="0"/>
              </a:spcAft>
              <a:buSzPts val="1800"/>
              <a:buAutoNum type="alphaLcPeriod"/>
            </a:pPr>
            <a:r>
              <a:rPr lang="en"/>
              <a:t>How many factors does 36 have?</a:t>
            </a:r>
            <a:endParaRPr/>
          </a:p>
          <a:p>
            <a:pPr indent="0" lvl="0" marL="457200" rtl="0" algn="l">
              <a:spcBef>
                <a:spcPts val="1600"/>
              </a:spcBef>
              <a:spcAft>
                <a:spcPts val="0"/>
              </a:spcAft>
              <a:buNone/>
            </a:pPr>
            <a:r>
              <a:rPr i="1" lang="en" sz="1500"/>
              <a:t>9 factors: 1, 2, 3, 4, 6, 9, 12, 18, 36</a:t>
            </a:r>
            <a:endParaRPr i="1" sz="1500"/>
          </a:p>
          <a:p>
            <a:pPr indent="-342900" lvl="0" marL="457200" rtl="0" algn="l">
              <a:spcBef>
                <a:spcPts val="1600"/>
              </a:spcBef>
              <a:spcAft>
                <a:spcPts val="0"/>
              </a:spcAft>
              <a:buSzPts val="1800"/>
              <a:buAutoNum type="alphaLcPeriod"/>
            </a:pPr>
            <a:r>
              <a:rPr lang="en"/>
              <a:t>What factors does 48 have? List them all:</a:t>
            </a:r>
            <a:endParaRPr/>
          </a:p>
          <a:p>
            <a:pPr indent="0" lvl="0" marL="457200" rtl="0" algn="l">
              <a:spcBef>
                <a:spcPts val="1600"/>
              </a:spcBef>
              <a:spcAft>
                <a:spcPts val="0"/>
              </a:spcAft>
              <a:buNone/>
            </a:pPr>
            <a:r>
              <a:rPr i="1" lang="en" sz="1500"/>
              <a:t>10 factors: 1, 2, 3, 4, 6, 8, 12, 16, 24, 48</a:t>
            </a:r>
            <a:endParaRPr i="1" sz="1500"/>
          </a:p>
          <a:p>
            <a:pPr indent="0" lvl="0" marL="45720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0" st="0"/>
                                            </p:txEl>
                                          </p:spTgt>
                                        </p:tgtEl>
                                        <p:attrNameLst>
                                          <p:attrName>style.visibility</p:attrName>
                                        </p:attrNameLst>
                                      </p:cBhvr>
                                      <p:to>
                                        <p:strVal val="visible"/>
                                      </p:to>
                                    </p:set>
                                    <p:animEffect filter="fade" transition="in">
                                      <p:cBhvr>
                                        <p:cTn dur="1000"/>
                                        <p:tgtEl>
                                          <p:spTgt spid="2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1" st="1"/>
                                            </p:txEl>
                                          </p:spTgt>
                                        </p:tgtEl>
                                        <p:attrNameLst>
                                          <p:attrName>style.visibility</p:attrName>
                                        </p:attrNameLst>
                                      </p:cBhvr>
                                      <p:to>
                                        <p:strVal val="visible"/>
                                      </p:to>
                                    </p:set>
                                    <p:animEffect filter="fade" transition="in">
                                      <p:cBhvr>
                                        <p:cTn dur="1000"/>
                                        <p:tgtEl>
                                          <p:spTgt spid="2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2" st="2"/>
                                            </p:txEl>
                                          </p:spTgt>
                                        </p:tgtEl>
                                        <p:attrNameLst>
                                          <p:attrName>style.visibility</p:attrName>
                                        </p:attrNameLst>
                                      </p:cBhvr>
                                      <p:to>
                                        <p:strVal val="visible"/>
                                      </p:to>
                                    </p:set>
                                    <p:animEffect filter="fade" transition="in">
                                      <p:cBhvr>
                                        <p:cTn dur="1000"/>
                                        <p:tgtEl>
                                          <p:spTgt spid="2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3" st="3"/>
                                            </p:txEl>
                                          </p:spTgt>
                                        </p:tgtEl>
                                        <p:attrNameLst>
                                          <p:attrName>style.visibility</p:attrName>
                                        </p:attrNameLst>
                                      </p:cBhvr>
                                      <p:to>
                                        <p:strVal val="visible"/>
                                      </p:to>
                                    </p:set>
                                    <p:animEffect filter="fade" transition="in">
                                      <p:cBhvr>
                                        <p:cTn dur="1000"/>
                                        <p:tgtEl>
                                          <p:spTgt spid="22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4" st="4"/>
                                            </p:txEl>
                                          </p:spTgt>
                                        </p:tgtEl>
                                        <p:attrNameLst>
                                          <p:attrName>style.visibility</p:attrName>
                                        </p:attrNameLst>
                                      </p:cBhvr>
                                      <p:to>
                                        <p:strVal val="visible"/>
                                      </p:to>
                                    </p:set>
                                    <p:animEffect filter="fade" transition="in">
                                      <p:cBhvr>
                                        <p:cTn dur="1000"/>
                                        <p:tgtEl>
                                          <p:spTgt spid="22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5" st="5"/>
                                            </p:txEl>
                                          </p:spTgt>
                                        </p:tgtEl>
                                        <p:attrNameLst>
                                          <p:attrName>style.visibility</p:attrName>
                                        </p:attrNameLst>
                                      </p:cBhvr>
                                      <p:to>
                                        <p:strVal val="visible"/>
                                      </p:to>
                                    </p:set>
                                    <p:animEffect filter="fade" transition="in">
                                      <p:cBhvr>
                                        <p:cTn dur="1000"/>
                                        <p:tgtEl>
                                          <p:spTgt spid="22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6" st="6"/>
                                            </p:txEl>
                                          </p:spTgt>
                                        </p:tgtEl>
                                        <p:attrNameLst>
                                          <p:attrName>style.visibility</p:attrName>
                                        </p:attrNameLst>
                                      </p:cBhvr>
                                      <p:to>
                                        <p:strVal val="visible"/>
                                      </p:to>
                                    </p:set>
                                    <p:animEffect filter="fade" transition="in">
                                      <p:cBhvr>
                                        <p:cTn dur="1000"/>
                                        <p:tgtEl>
                                          <p:spTgt spid="22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7" st="7"/>
                                            </p:txEl>
                                          </p:spTgt>
                                        </p:tgtEl>
                                        <p:attrNameLst>
                                          <p:attrName>style.visibility</p:attrName>
                                        </p:attrNameLst>
                                      </p:cBhvr>
                                      <p:to>
                                        <p:strVal val="visible"/>
                                      </p:to>
                                    </p:set>
                                    <p:animEffect filter="fade" transition="in">
                                      <p:cBhvr>
                                        <p:cTn dur="1000"/>
                                        <p:tgtEl>
                                          <p:spTgt spid="223">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3"/>
          <p:cNvSpPr txBox="1"/>
          <p:nvPr>
            <p:ph type="title"/>
          </p:nvPr>
        </p:nvSpPr>
        <p:spPr>
          <a:xfrm>
            <a:off x="311700" y="392900"/>
            <a:ext cx="7555500" cy="75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Kate’s puzzle time… what does it say?</a:t>
            </a:r>
            <a:endParaRPr/>
          </a:p>
        </p:txBody>
      </p:sp>
      <p:pic>
        <p:nvPicPr>
          <p:cNvPr id="229" name="Google Shape;229;p33"/>
          <p:cNvPicPr preferRelativeResize="0"/>
          <p:nvPr/>
        </p:nvPicPr>
        <p:blipFill>
          <a:blip r:embed="rId3">
            <a:alphaModFix/>
          </a:blip>
          <a:stretch>
            <a:fillRect/>
          </a:stretch>
        </p:blipFill>
        <p:spPr>
          <a:xfrm>
            <a:off x="470850" y="2011025"/>
            <a:ext cx="2743626" cy="2044900"/>
          </a:xfrm>
          <a:prstGeom prst="rect">
            <a:avLst/>
          </a:prstGeom>
          <a:noFill/>
          <a:ln>
            <a:noFill/>
          </a:ln>
        </p:spPr>
      </p:pic>
      <p:pic>
        <p:nvPicPr>
          <p:cNvPr id="230" name="Google Shape;230;p33"/>
          <p:cNvPicPr preferRelativeResize="0"/>
          <p:nvPr/>
        </p:nvPicPr>
        <p:blipFill rotWithShape="1">
          <a:blip r:embed="rId4">
            <a:alphaModFix/>
          </a:blip>
          <a:srcRect b="13765" l="8763" r="10094" t="16182"/>
          <a:stretch/>
        </p:blipFill>
        <p:spPr>
          <a:xfrm>
            <a:off x="5034725" y="2295900"/>
            <a:ext cx="2743625" cy="1321125"/>
          </a:xfrm>
          <a:prstGeom prst="rect">
            <a:avLst/>
          </a:prstGeom>
          <a:noFill/>
          <a:ln>
            <a:noFill/>
          </a:ln>
        </p:spPr>
      </p:pic>
      <p:sp>
        <p:nvSpPr>
          <p:cNvPr id="231" name="Google Shape;231;p33"/>
          <p:cNvSpPr txBox="1"/>
          <p:nvPr/>
        </p:nvSpPr>
        <p:spPr>
          <a:xfrm>
            <a:off x="444050" y="1738300"/>
            <a:ext cx="1984200" cy="2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Open Sans"/>
                <a:ea typeface="Open Sans"/>
                <a:cs typeface="Open Sans"/>
                <a:sym typeface="Open Sans"/>
              </a:rPr>
              <a:t>Puzzle 1:</a:t>
            </a:r>
            <a:endParaRPr sz="1300">
              <a:solidFill>
                <a:schemeClr val="dk2"/>
              </a:solidFill>
              <a:latin typeface="Open Sans"/>
              <a:ea typeface="Open Sans"/>
              <a:cs typeface="Open Sans"/>
              <a:sym typeface="Open Sans"/>
            </a:endParaRPr>
          </a:p>
        </p:txBody>
      </p:sp>
      <p:sp>
        <p:nvSpPr>
          <p:cNvPr id="232" name="Google Shape;232;p33"/>
          <p:cNvSpPr txBox="1"/>
          <p:nvPr/>
        </p:nvSpPr>
        <p:spPr>
          <a:xfrm>
            <a:off x="4863650" y="1814500"/>
            <a:ext cx="1984200" cy="2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Open Sans"/>
                <a:ea typeface="Open Sans"/>
                <a:cs typeface="Open Sans"/>
                <a:sym typeface="Open Sans"/>
              </a:rPr>
              <a:t>Puzzle 2:</a:t>
            </a:r>
            <a:endParaRPr sz="1300">
              <a:solidFill>
                <a:schemeClr val="dk2"/>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Homework Review</a:t>
            </a:r>
            <a:endParaRPr/>
          </a:p>
        </p:txBody>
      </p:sp>
      <p:sp>
        <p:nvSpPr>
          <p:cNvPr id="80" name="Google Shape;80;p1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171450" rtl="0" algn="l">
              <a:lnSpc>
                <a:spcPct val="120000"/>
              </a:lnSpc>
              <a:spcBef>
                <a:spcPts val="0"/>
              </a:spcBef>
              <a:spcAft>
                <a:spcPts val="0"/>
              </a:spcAft>
              <a:buNone/>
            </a:pPr>
            <a:r>
              <a:rPr lang="en" sz="1500"/>
              <a:t>Fill out the table below with the numbers 1 - 8 so that the arithmetic equations are true.</a:t>
            </a:r>
            <a:endParaRPr sz="1500"/>
          </a:p>
          <a:p>
            <a:pPr indent="0" lvl="0" marL="171450" rtl="0" algn="l">
              <a:lnSpc>
                <a:spcPct val="120000"/>
              </a:lnSpc>
              <a:spcBef>
                <a:spcPts val="0"/>
              </a:spcBef>
              <a:spcAft>
                <a:spcPts val="0"/>
              </a:spcAft>
              <a:buNone/>
            </a:pPr>
            <a:r>
              <a:t/>
            </a:r>
            <a:endParaRPr sz="1100">
              <a:solidFill>
                <a:srgbClr val="000000"/>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graphicFrame>
        <p:nvGraphicFramePr>
          <p:cNvPr id="81" name="Google Shape;81;p15"/>
          <p:cNvGraphicFramePr/>
          <p:nvPr/>
        </p:nvGraphicFramePr>
        <p:xfrm>
          <a:off x="1425375" y="2153050"/>
          <a:ext cx="3000000" cy="3000000"/>
        </p:xfrm>
        <a:graphic>
          <a:graphicData uri="http://schemas.openxmlformats.org/drawingml/2006/table">
            <a:tbl>
              <a:tblPr>
                <a:noFill/>
                <a:tableStyleId>{8B56CA00-2296-40EF-AABC-88DCFDDE170B}</a:tableStyleId>
              </a:tblPr>
              <a:tblGrid>
                <a:gridCol w="1233225"/>
                <a:gridCol w="1233225"/>
                <a:gridCol w="1233225"/>
                <a:gridCol w="1233225"/>
                <a:gridCol w="1233225"/>
              </a:tblGrid>
              <a:tr h="381000">
                <a:tc>
                  <a:txBody>
                    <a:bodyPr/>
                    <a:lstStyle/>
                    <a:p>
                      <a:pPr indent="0" lvl="0" marL="0" rtl="0" algn="ctr">
                        <a:spcBef>
                          <a:spcPts val="0"/>
                        </a:spcBef>
                        <a:spcAft>
                          <a:spcPts val="0"/>
                        </a:spcAft>
                        <a:buNone/>
                      </a:pPr>
                      <a:r>
                        <a:rPr i="1" lang="en" sz="1100">
                          <a:latin typeface="Open Sans"/>
                          <a:ea typeface="Open Sans"/>
                          <a:cs typeface="Open Sans"/>
                          <a:sym typeface="Open Sans"/>
                        </a:rPr>
                        <a:t>A</a:t>
                      </a:r>
                      <a:endParaRPr i="1" sz="1100">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lang="en">
                          <a:latin typeface="Open Sans"/>
                          <a:ea typeface="Open Sans"/>
                          <a:cs typeface="Open Sans"/>
                          <a:sym typeface="Open Sans"/>
                        </a:rPr>
                        <a:t>—</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i="1" lang="en" sz="1100">
                          <a:latin typeface="Open Sans"/>
                          <a:ea typeface="Open Sans"/>
                          <a:cs typeface="Open Sans"/>
                          <a:sym typeface="Open Sans"/>
                        </a:rPr>
                        <a:t>H</a:t>
                      </a:r>
                      <a:endParaRPr i="1" sz="1100">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lang="en">
                          <a:latin typeface="Open Sans"/>
                          <a:ea typeface="Open Sans"/>
                          <a:cs typeface="Open Sans"/>
                          <a:sym typeface="Open Sans"/>
                        </a:rPr>
                        <a:t>=</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i="1" lang="en" sz="1100">
                          <a:latin typeface="Open Sans"/>
                          <a:ea typeface="Open Sans"/>
                          <a:cs typeface="Open Sans"/>
                          <a:sym typeface="Open Sans"/>
                        </a:rPr>
                        <a:t>G</a:t>
                      </a:r>
                      <a:endParaRPr i="1" sz="1100">
                        <a:latin typeface="Open Sans"/>
                        <a:ea typeface="Open Sans"/>
                        <a:cs typeface="Open Sans"/>
                        <a:sym typeface="Open Sans"/>
                      </a:endParaRPr>
                    </a:p>
                  </a:txBody>
                  <a:tcPr marT="91425" marB="91425" marR="91425" marL="91425"/>
                </a:tc>
              </a:tr>
              <a:tr h="396200">
                <a:tc>
                  <a:txBody>
                    <a:bodyPr/>
                    <a:lstStyle/>
                    <a:p>
                      <a:pPr indent="0" lvl="0" marL="0" rtl="0" algn="ctr">
                        <a:spcBef>
                          <a:spcPts val="0"/>
                        </a:spcBef>
                        <a:spcAft>
                          <a:spcPts val="0"/>
                        </a:spcAft>
                        <a:buNone/>
                      </a:pPr>
                      <a:r>
                        <a:rPr lang="en">
                          <a:latin typeface="Open Sans"/>
                          <a:ea typeface="Open Sans"/>
                          <a:cs typeface="Open Sans"/>
                          <a:sym typeface="Open Sans"/>
                        </a:rPr>
                        <a:t>÷</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R cap="flat" cmpd="sng" w="9525">
                      <a:solidFill>
                        <a:srgbClr val="9E9E9E">
                          <a:alpha val="0"/>
                        </a:srgbClr>
                      </a:solidFill>
                      <a:prstDash val="solid"/>
                      <a:round/>
                      <a:headEnd len="sm" w="sm" type="none"/>
                      <a:tailEnd len="sm" w="sm" type="none"/>
                    </a:lnR>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Open Sans"/>
                          <a:ea typeface="Open Sans"/>
                          <a:cs typeface="Open Sans"/>
                          <a:sym typeface="Open Sans"/>
                        </a:rPr>
                        <a:t>+</a:t>
                      </a:r>
                      <a:endParaRPr>
                        <a:latin typeface="Open Sans"/>
                        <a:ea typeface="Open Sans"/>
                        <a:cs typeface="Open Sans"/>
                        <a:sym typeface="Open Sans"/>
                      </a:endParaRPr>
                    </a:p>
                  </a:txBody>
                  <a:tcPr marT="91425" marB="91425" marR="91425" marL="91425"/>
                </a:tc>
              </a:tr>
              <a:tr h="396200">
                <a:tc>
                  <a:txBody>
                    <a:bodyPr/>
                    <a:lstStyle/>
                    <a:p>
                      <a:pPr indent="0" lvl="0" marL="0" rtl="0" algn="ctr">
                        <a:spcBef>
                          <a:spcPts val="0"/>
                        </a:spcBef>
                        <a:spcAft>
                          <a:spcPts val="0"/>
                        </a:spcAft>
                        <a:buNone/>
                      </a:pPr>
                      <a:r>
                        <a:rPr i="1" lang="en" sz="1100">
                          <a:latin typeface="Open Sans"/>
                          <a:ea typeface="Open Sans"/>
                          <a:cs typeface="Open Sans"/>
                          <a:sym typeface="Open Sans"/>
                        </a:rPr>
                        <a:t>B</a:t>
                      </a:r>
                      <a:endParaRPr i="1" sz="1100">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i="1" lang="en" sz="1100">
                          <a:latin typeface="Open Sans"/>
                          <a:ea typeface="Open Sans"/>
                          <a:cs typeface="Open Sans"/>
                          <a:sym typeface="Open Sans"/>
                        </a:rPr>
                        <a:t>F</a:t>
                      </a:r>
                      <a:endParaRPr i="1" sz="1100">
                        <a:latin typeface="Open Sans"/>
                        <a:ea typeface="Open Sans"/>
                        <a:cs typeface="Open Sans"/>
                        <a:sym typeface="Open Sans"/>
                      </a:endParaRPr>
                    </a:p>
                  </a:txBody>
                  <a:tcPr marT="91425" marB="91425" marR="91425" marL="91425"/>
                </a:tc>
              </a:tr>
              <a:tr h="396200">
                <a:tc>
                  <a:txBody>
                    <a:bodyPr/>
                    <a:lstStyle/>
                    <a:p>
                      <a:pPr indent="0" lvl="0" marL="0" rtl="0" algn="ctr">
                        <a:spcBef>
                          <a:spcPts val="0"/>
                        </a:spcBef>
                        <a:spcAft>
                          <a:spcPts val="0"/>
                        </a:spcAft>
                        <a:buNone/>
                      </a:pPr>
                      <a:r>
                        <a:rPr lang="en">
                          <a:latin typeface="Open Sans"/>
                          <a:ea typeface="Open Sans"/>
                          <a:cs typeface="Open Sans"/>
                          <a:sym typeface="Open Sans"/>
                        </a:rPr>
                        <a:t>=</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c>
                  <a:txBody>
                    <a:bodyPr/>
                    <a:lstStyle/>
                    <a:p>
                      <a:pPr indent="0" lvl="0" marL="0" rtl="0" algn="ctr">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T cap="flat" cmpd="sng" w="9525">
                      <a:solidFill>
                        <a:srgbClr val="9E9E9E">
                          <a:alpha val="0"/>
                        </a:srgbClr>
                      </a:solidFill>
                      <a:prstDash val="solid"/>
                      <a:round/>
                      <a:headEnd len="sm" w="sm" type="none"/>
                      <a:tailEnd len="sm" w="sm" type="none"/>
                    </a:lnT>
                  </a:tcPr>
                </a:tc>
                <a:tc>
                  <a:txBody>
                    <a:bodyPr/>
                    <a:lstStyle/>
                    <a:p>
                      <a:pPr indent="0" lvl="0" marL="0" rtl="0" algn="ctr">
                        <a:spcBef>
                          <a:spcPts val="0"/>
                        </a:spcBef>
                        <a:spcAft>
                          <a:spcPts val="0"/>
                        </a:spcAft>
                        <a:buNone/>
                      </a:pPr>
                      <a:r>
                        <a:rPr lang="en">
                          <a:latin typeface="Open Sans"/>
                          <a:ea typeface="Open Sans"/>
                          <a:cs typeface="Open Sans"/>
                          <a:sym typeface="Open Sans"/>
                        </a:rPr>
                        <a:t>=</a:t>
                      </a:r>
                      <a:endParaRPr>
                        <a:latin typeface="Open Sans"/>
                        <a:ea typeface="Open Sans"/>
                        <a:cs typeface="Open Sans"/>
                        <a:sym typeface="Open Sans"/>
                      </a:endParaRPr>
                    </a:p>
                  </a:txBody>
                  <a:tcPr marT="91425" marB="91425" marR="91425" marL="91425"/>
                </a:tc>
              </a:tr>
              <a:tr h="381000">
                <a:tc>
                  <a:txBody>
                    <a:bodyPr/>
                    <a:lstStyle/>
                    <a:p>
                      <a:pPr indent="0" lvl="0" marL="0" rtl="0" algn="ctr">
                        <a:spcBef>
                          <a:spcPts val="0"/>
                        </a:spcBef>
                        <a:spcAft>
                          <a:spcPts val="0"/>
                        </a:spcAft>
                        <a:buNone/>
                      </a:pPr>
                      <a:r>
                        <a:rPr i="1" lang="en" sz="1100">
                          <a:latin typeface="Open Sans"/>
                          <a:ea typeface="Open Sans"/>
                          <a:cs typeface="Open Sans"/>
                          <a:sym typeface="Open Sans"/>
                        </a:rPr>
                        <a:t>C</a:t>
                      </a:r>
                      <a:endParaRPr i="1" sz="1100">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lang="en">
                          <a:latin typeface="Open Sans"/>
                          <a:ea typeface="Open Sans"/>
                          <a:cs typeface="Open Sans"/>
                          <a:sym typeface="Open Sans"/>
                        </a:rPr>
                        <a:t>x</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i="1" lang="en" sz="1100">
                          <a:latin typeface="Open Sans"/>
                          <a:ea typeface="Open Sans"/>
                          <a:cs typeface="Open Sans"/>
                          <a:sym typeface="Open Sans"/>
                        </a:rPr>
                        <a:t>D</a:t>
                      </a:r>
                      <a:endParaRPr i="1" sz="1100">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lang="en">
                          <a:latin typeface="Open Sans"/>
                          <a:ea typeface="Open Sans"/>
                          <a:cs typeface="Open Sans"/>
                          <a:sym typeface="Open Sans"/>
                        </a:rPr>
                        <a:t>=</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i="1" lang="en" sz="1100">
                          <a:latin typeface="Open Sans"/>
                          <a:ea typeface="Open Sans"/>
                          <a:cs typeface="Open Sans"/>
                          <a:sym typeface="Open Sans"/>
                        </a:rPr>
                        <a:t>E</a:t>
                      </a:r>
                      <a:endParaRPr i="1" sz="1100">
                        <a:latin typeface="Open Sans"/>
                        <a:ea typeface="Open Sans"/>
                        <a:cs typeface="Open Sans"/>
                        <a:sym typeface="Open Sans"/>
                      </a:endParaRPr>
                    </a:p>
                  </a:txBody>
                  <a:tcPr marT="91425" marB="91425" marR="91425" marL="91425"/>
                </a:tc>
              </a:tr>
            </a:tbl>
          </a:graphicData>
        </a:graphic>
      </p:graphicFrame>
      <p:sp>
        <p:nvSpPr>
          <p:cNvPr id="82" name="Google Shape;82;p15"/>
          <p:cNvSpPr txBox="1"/>
          <p:nvPr/>
        </p:nvSpPr>
        <p:spPr>
          <a:xfrm>
            <a:off x="1808300" y="2207475"/>
            <a:ext cx="487500" cy="273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8</a:t>
            </a:r>
            <a:endParaRPr>
              <a:latin typeface="Open Sans"/>
              <a:ea typeface="Open Sans"/>
              <a:cs typeface="Open Sans"/>
              <a:sym typeface="Open Sans"/>
            </a:endParaRPr>
          </a:p>
        </p:txBody>
      </p:sp>
      <p:sp>
        <p:nvSpPr>
          <p:cNvPr id="83" name="Google Shape;83;p15"/>
          <p:cNvSpPr txBox="1"/>
          <p:nvPr/>
        </p:nvSpPr>
        <p:spPr>
          <a:xfrm>
            <a:off x="1808300" y="3003113"/>
            <a:ext cx="487500" cy="273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4</a:t>
            </a:r>
            <a:endParaRPr>
              <a:latin typeface="Open Sans"/>
              <a:ea typeface="Open Sans"/>
              <a:cs typeface="Open Sans"/>
              <a:sym typeface="Open Sans"/>
            </a:endParaRPr>
          </a:p>
        </p:txBody>
      </p:sp>
      <p:sp>
        <p:nvSpPr>
          <p:cNvPr id="84" name="Google Shape;84;p15"/>
          <p:cNvSpPr txBox="1"/>
          <p:nvPr/>
        </p:nvSpPr>
        <p:spPr>
          <a:xfrm>
            <a:off x="1808300" y="3798763"/>
            <a:ext cx="487500" cy="273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2</a:t>
            </a:r>
            <a:endParaRPr>
              <a:latin typeface="Open Sans"/>
              <a:ea typeface="Open Sans"/>
              <a:cs typeface="Open Sans"/>
              <a:sym typeface="Open Sans"/>
            </a:endParaRPr>
          </a:p>
        </p:txBody>
      </p:sp>
      <p:sp>
        <p:nvSpPr>
          <p:cNvPr id="85" name="Google Shape;85;p15"/>
          <p:cNvSpPr txBox="1"/>
          <p:nvPr/>
        </p:nvSpPr>
        <p:spPr>
          <a:xfrm>
            <a:off x="4328250" y="3798763"/>
            <a:ext cx="487500" cy="273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3</a:t>
            </a:r>
            <a:endParaRPr>
              <a:latin typeface="Open Sans"/>
              <a:ea typeface="Open Sans"/>
              <a:cs typeface="Open Sans"/>
              <a:sym typeface="Open Sans"/>
            </a:endParaRPr>
          </a:p>
        </p:txBody>
      </p:sp>
      <p:sp>
        <p:nvSpPr>
          <p:cNvPr id="86" name="Google Shape;86;p15"/>
          <p:cNvSpPr txBox="1"/>
          <p:nvPr/>
        </p:nvSpPr>
        <p:spPr>
          <a:xfrm>
            <a:off x="6743625" y="3798763"/>
            <a:ext cx="487500" cy="273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6</a:t>
            </a:r>
            <a:endParaRPr>
              <a:latin typeface="Open Sans"/>
              <a:ea typeface="Open Sans"/>
              <a:cs typeface="Open Sans"/>
              <a:sym typeface="Open Sans"/>
            </a:endParaRPr>
          </a:p>
        </p:txBody>
      </p:sp>
      <p:sp>
        <p:nvSpPr>
          <p:cNvPr id="87" name="Google Shape;87;p15"/>
          <p:cNvSpPr txBox="1"/>
          <p:nvPr/>
        </p:nvSpPr>
        <p:spPr>
          <a:xfrm>
            <a:off x="6743625" y="3003100"/>
            <a:ext cx="487500" cy="273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5</a:t>
            </a:r>
            <a:endParaRPr>
              <a:latin typeface="Open Sans"/>
              <a:ea typeface="Open Sans"/>
              <a:cs typeface="Open Sans"/>
              <a:sym typeface="Open Sans"/>
            </a:endParaRPr>
          </a:p>
        </p:txBody>
      </p:sp>
      <p:sp>
        <p:nvSpPr>
          <p:cNvPr id="88" name="Google Shape;88;p15"/>
          <p:cNvSpPr txBox="1"/>
          <p:nvPr/>
        </p:nvSpPr>
        <p:spPr>
          <a:xfrm>
            <a:off x="6743625" y="2207425"/>
            <a:ext cx="487500" cy="273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1</a:t>
            </a:r>
            <a:endParaRPr>
              <a:latin typeface="Open Sans"/>
              <a:ea typeface="Open Sans"/>
              <a:cs typeface="Open Sans"/>
              <a:sym typeface="Open Sans"/>
            </a:endParaRPr>
          </a:p>
          <a:p>
            <a:pPr indent="0" lvl="0" marL="0" rtl="0" algn="ctr">
              <a:spcBef>
                <a:spcPts val="0"/>
              </a:spcBef>
              <a:spcAft>
                <a:spcPts val="0"/>
              </a:spcAft>
              <a:buNone/>
            </a:pPr>
            <a:r>
              <a:t/>
            </a:r>
            <a:endParaRPr>
              <a:latin typeface="Open Sans"/>
              <a:ea typeface="Open Sans"/>
              <a:cs typeface="Open Sans"/>
              <a:sym typeface="Open Sans"/>
            </a:endParaRPr>
          </a:p>
        </p:txBody>
      </p:sp>
      <p:sp>
        <p:nvSpPr>
          <p:cNvPr id="89" name="Google Shape;89;p15"/>
          <p:cNvSpPr txBox="1"/>
          <p:nvPr/>
        </p:nvSpPr>
        <p:spPr>
          <a:xfrm>
            <a:off x="4328250" y="2207475"/>
            <a:ext cx="487500" cy="273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7</a:t>
            </a:r>
            <a:endParaRPr>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par>
                                <p:cTn fill="hold" nodeType="with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Warm Up - A A A HA</a:t>
            </a:r>
            <a:endParaRPr/>
          </a:p>
        </p:txBody>
      </p:sp>
      <p:sp>
        <p:nvSpPr>
          <p:cNvPr id="95" name="Google Shape;95;p16"/>
          <p:cNvSpPr txBox="1"/>
          <p:nvPr>
            <p:ph idx="1" type="body"/>
          </p:nvPr>
        </p:nvSpPr>
        <p:spPr>
          <a:xfrm>
            <a:off x="311700" y="1266325"/>
            <a:ext cx="8520600" cy="3302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In the following expression, each letter represents one different digit. What are their values?</a:t>
            </a:r>
            <a:endParaRPr/>
          </a:p>
          <a:p>
            <a:pPr indent="0" lvl="0" marL="0" rtl="0" algn="ctr">
              <a:spcBef>
                <a:spcPts val="1600"/>
              </a:spcBef>
              <a:spcAft>
                <a:spcPts val="0"/>
              </a:spcAft>
              <a:buNone/>
            </a:pPr>
            <a:r>
              <a:rPr lang="en"/>
              <a:t>    A</a:t>
            </a:r>
            <a:endParaRPr/>
          </a:p>
          <a:p>
            <a:pPr indent="0" lvl="0" marL="0" rtl="0" algn="ctr">
              <a:spcBef>
                <a:spcPts val="0"/>
              </a:spcBef>
              <a:spcAft>
                <a:spcPts val="0"/>
              </a:spcAft>
              <a:buNone/>
            </a:pPr>
            <a:r>
              <a:rPr lang="en"/>
              <a:t>    A</a:t>
            </a:r>
            <a:endParaRPr/>
          </a:p>
          <a:p>
            <a:pPr indent="0" lvl="0" marL="0" rtl="0" algn="ctr">
              <a:spcBef>
                <a:spcPts val="0"/>
              </a:spcBef>
              <a:spcAft>
                <a:spcPts val="0"/>
              </a:spcAft>
              <a:buNone/>
            </a:pPr>
            <a:r>
              <a:rPr lang="en"/>
              <a:t>+  A</a:t>
            </a:r>
            <a:endParaRPr/>
          </a:p>
          <a:p>
            <a:pPr indent="0" lvl="0" marL="0" rtl="0" algn="ctr">
              <a:spcBef>
                <a:spcPts val="1600"/>
              </a:spcBef>
              <a:spcAft>
                <a:spcPts val="0"/>
              </a:spcAft>
              <a:buNone/>
            </a:pPr>
            <a:r>
              <a:rPr lang="en"/>
              <a:t>H  A</a:t>
            </a:r>
            <a:endParaRPr/>
          </a:p>
          <a:p>
            <a:pPr indent="0" lvl="0" marL="0" rtl="0" algn="l">
              <a:spcBef>
                <a:spcPts val="1600"/>
              </a:spcBef>
              <a:spcAft>
                <a:spcPts val="1600"/>
              </a:spcAft>
              <a:buNone/>
            </a:pPr>
            <a:r>
              <a:t/>
            </a:r>
            <a:endParaRPr sz="1600"/>
          </a:p>
        </p:txBody>
      </p:sp>
      <p:cxnSp>
        <p:nvCxnSpPr>
          <p:cNvPr id="96" name="Google Shape;96;p16"/>
          <p:cNvCxnSpPr/>
          <p:nvPr/>
        </p:nvCxnSpPr>
        <p:spPr>
          <a:xfrm flipH="1" rot="10800000">
            <a:off x="4062925" y="3187725"/>
            <a:ext cx="1057200" cy="10200"/>
          </a:xfrm>
          <a:prstGeom prst="straightConnector1">
            <a:avLst/>
          </a:prstGeom>
          <a:noFill/>
          <a:ln cap="flat" cmpd="sng" w="19050">
            <a:solidFill>
              <a:schemeClr val="dk2"/>
            </a:solidFill>
            <a:prstDash val="solid"/>
            <a:round/>
            <a:headEnd len="med" w="med" type="none"/>
            <a:tailEnd len="med" w="med" type="none"/>
          </a:ln>
        </p:spPr>
      </p:cxnSp>
      <p:sp>
        <p:nvSpPr>
          <p:cNvPr id="97" name="Google Shape;97;p16"/>
          <p:cNvSpPr txBox="1"/>
          <p:nvPr/>
        </p:nvSpPr>
        <p:spPr>
          <a:xfrm>
            <a:off x="571275" y="3868800"/>
            <a:ext cx="7888200" cy="53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latin typeface="Open Sans"/>
                <a:ea typeface="Open Sans"/>
                <a:cs typeface="Open Sans"/>
                <a:sym typeface="Open Sans"/>
              </a:rPr>
              <a:t>We know the sum of 3 As results in another A. Thus, A must be either 0 or 5. However, if A = 0, then H would also equal 0. Therefore, A can only by 5. 5 + 5 + 5 = 15, so H = 1.</a:t>
            </a:r>
            <a:endParaRPr sz="16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a:latin typeface="Open Sans"/>
              <a:ea typeface="Open Sans"/>
              <a:cs typeface="Open Sans"/>
              <a:sym typeface="Open Sans"/>
            </a:endParaRPr>
          </a:p>
        </p:txBody>
      </p:sp>
      <p:pic>
        <p:nvPicPr>
          <p:cNvPr descr="Transparent cat icons GIF on GIFER - by Golddefender" id="98" name="Google Shape;98;p16"/>
          <p:cNvPicPr preferRelativeResize="0"/>
          <p:nvPr/>
        </p:nvPicPr>
        <p:blipFill>
          <a:blip r:embed="rId3">
            <a:alphaModFix/>
          </a:blip>
          <a:stretch>
            <a:fillRect/>
          </a:stretch>
        </p:blipFill>
        <p:spPr>
          <a:xfrm>
            <a:off x="6532450" y="2101300"/>
            <a:ext cx="1361475" cy="1361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Mental Math Review</a:t>
            </a:r>
            <a:endParaRPr/>
          </a:p>
        </p:txBody>
      </p:sp>
      <p:sp>
        <p:nvSpPr>
          <p:cNvPr id="104" name="Google Shape;104;p17"/>
          <p:cNvSpPr txBox="1"/>
          <p:nvPr>
            <p:ph idx="1" type="body"/>
          </p:nvPr>
        </p:nvSpPr>
        <p:spPr>
          <a:xfrm>
            <a:off x="4281500" y="1266325"/>
            <a:ext cx="45507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Remember this thing?</a:t>
            </a:r>
            <a:endParaRPr/>
          </a:p>
          <a:p>
            <a:pPr indent="0" lvl="0" marL="0" rtl="0" algn="l">
              <a:spcBef>
                <a:spcPts val="1600"/>
              </a:spcBef>
              <a:spcAft>
                <a:spcPts val="1600"/>
              </a:spcAft>
              <a:buNone/>
            </a:pPr>
            <a:r>
              <a:rPr lang="en"/>
              <a:t>-If you haven’t already, I highly recommend memorizing it</a:t>
            </a:r>
            <a:endParaRPr/>
          </a:p>
        </p:txBody>
      </p:sp>
      <p:pic>
        <p:nvPicPr>
          <p:cNvPr id="105" name="Google Shape;105;p17"/>
          <p:cNvPicPr preferRelativeResize="0"/>
          <p:nvPr/>
        </p:nvPicPr>
        <p:blipFill>
          <a:blip r:embed="rId3">
            <a:alphaModFix/>
          </a:blip>
          <a:stretch>
            <a:fillRect/>
          </a:stretch>
        </p:blipFill>
        <p:spPr>
          <a:xfrm>
            <a:off x="311700" y="1278825"/>
            <a:ext cx="3740973" cy="3302700"/>
          </a:xfrm>
          <a:prstGeom prst="rect">
            <a:avLst/>
          </a:prstGeom>
          <a:noFill/>
          <a:ln>
            <a:noFill/>
          </a:ln>
        </p:spPr>
      </p:pic>
      <p:pic>
        <p:nvPicPr>
          <p:cNvPr id="106" name="Google Shape;106;p17"/>
          <p:cNvPicPr preferRelativeResize="0"/>
          <p:nvPr/>
        </p:nvPicPr>
        <p:blipFill>
          <a:blip r:embed="rId4">
            <a:alphaModFix/>
          </a:blip>
          <a:stretch>
            <a:fillRect/>
          </a:stretch>
        </p:blipFill>
        <p:spPr>
          <a:xfrm>
            <a:off x="5087800" y="2709750"/>
            <a:ext cx="2151750" cy="2151750"/>
          </a:xfrm>
          <a:prstGeom prst="rect">
            <a:avLst/>
          </a:prstGeom>
          <a:noFill/>
          <a:ln>
            <a:noFill/>
          </a:ln>
        </p:spPr>
      </p:pic>
      <p:sp>
        <p:nvSpPr>
          <p:cNvPr id="107" name="Google Shape;107;p17"/>
          <p:cNvSpPr/>
          <p:nvPr/>
        </p:nvSpPr>
        <p:spPr>
          <a:xfrm>
            <a:off x="2685600" y="2516850"/>
            <a:ext cx="274500" cy="2337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7"/>
          <p:cNvSpPr/>
          <p:nvPr/>
        </p:nvSpPr>
        <p:spPr>
          <a:xfrm>
            <a:off x="2360475" y="3090925"/>
            <a:ext cx="274500" cy="233700"/>
          </a:xfrm>
          <a:prstGeom prst="rect">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7"/>
          <p:cNvSpPr/>
          <p:nvPr/>
        </p:nvSpPr>
        <p:spPr>
          <a:xfrm>
            <a:off x="1369875" y="4005325"/>
            <a:ext cx="274500" cy="2337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7"/>
          <p:cNvSpPr/>
          <p:nvPr/>
        </p:nvSpPr>
        <p:spPr>
          <a:xfrm>
            <a:off x="2044938" y="4005325"/>
            <a:ext cx="274500" cy="2337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7"/>
          <p:cNvSpPr/>
          <p:nvPr/>
        </p:nvSpPr>
        <p:spPr>
          <a:xfrm>
            <a:off x="3005038" y="3710700"/>
            <a:ext cx="274500" cy="2337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7"/>
          <p:cNvSpPr/>
          <p:nvPr/>
        </p:nvSpPr>
        <p:spPr>
          <a:xfrm>
            <a:off x="2700238" y="4015500"/>
            <a:ext cx="274500" cy="2337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0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0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100"/>
                                          </p:stCondLst>
                                        </p:cTn>
                                        <p:tgtEl>
                                          <p:spTgt spid="11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1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factors?</a:t>
            </a:r>
            <a:endParaRPr/>
          </a:p>
        </p:txBody>
      </p:sp>
      <p:sp>
        <p:nvSpPr>
          <p:cNvPr id="118" name="Google Shape;118;p18"/>
          <p:cNvSpPr txBox="1"/>
          <p:nvPr>
            <p:ph idx="1" type="body"/>
          </p:nvPr>
        </p:nvSpPr>
        <p:spPr>
          <a:xfrm>
            <a:off x="311700" y="1428975"/>
            <a:ext cx="8520600" cy="330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-So, in everything we just discussed, factors are used to multiply numbers. </a:t>
            </a:r>
            <a:endParaRPr/>
          </a:p>
          <a:p>
            <a:pPr indent="0" lvl="0" marL="0" rtl="0" algn="ctr">
              <a:spcBef>
                <a:spcPts val="1600"/>
              </a:spcBef>
              <a:spcAft>
                <a:spcPts val="0"/>
              </a:spcAft>
              <a:buNone/>
            </a:pPr>
            <a:r>
              <a:rPr lang="en"/>
              <a:t>factor x factor = product.</a:t>
            </a:r>
            <a:endParaRPr/>
          </a:p>
          <a:p>
            <a:pPr indent="0" lvl="0" marL="0" rtl="0" algn="ctr">
              <a:spcBef>
                <a:spcPts val="1600"/>
              </a:spcBef>
              <a:spcAft>
                <a:spcPts val="0"/>
              </a:spcAft>
              <a:buNone/>
            </a:pPr>
            <a:r>
              <a:rPr lang="en"/>
              <a:t>Can you identify the factors in these equations?</a:t>
            </a:r>
            <a:endParaRPr/>
          </a:p>
          <a:p>
            <a:pPr indent="0" lvl="0" marL="0" rtl="0" algn="ctr">
              <a:spcBef>
                <a:spcPts val="1600"/>
              </a:spcBef>
              <a:spcAft>
                <a:spcPts val="0"/>
              </a:spcAft>
              <a:buNone/>
            </a:pPr>
            <a:r>
              <a:rPr lang="en"/>
              <a:t>5 x 13 = 65</a:t>
            </a:r>
            <a:endParaRPr/>
          </a:p>
          <a:p>
            <a:pPr indent="0" lvl="0" marL="0" rtl="0" algn="ctr">
              <a:spcBef>
                <a:spcPts val="1600"/>
              </a:spcBef>
              <a:spcAft>
                <a:spcPts val="0"/>
              </a:spcAft>
              <a:buNone/>
            </a:pPr>
            <a:r>
              <a:rPr lang="en"/>
              <a:t>132 = 11 x 12</a:t>
            </a:r>
            <a:endParaRPr/>
          </a:p>
          <a:p>
            <a:pPr indent="0" lvl="0" marL="0" rtl="0" algn="ctr">
              <a:spcBef>
                <a:spcPts val="1600"/>
              </a:spcBef>
              <a:spcAft>
                <a:spcPts val="1600"/>
              </a:spcAft>
              <a:buNone/>
            </a:pPr>
            <a:r>
              <a:rPr lang="en"/>
              <a:t>A x B = C</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Factors - cont.</a:t>
            </a:r>
            <a:endParaRPr/>
          </a:p>
        </p:txBody>
      </p:sp>
      <p:sp>
        <p:nvSpPr>
          <p:cNvPr id="124" name="Google Shape;124;p1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If a number is another’s factor, it can be divided into that number. Confusing?</a:t>
            </a:r>
            <a:endParaRPr/>
          </a:p>
          <a:p>
            <a:pPr indent="0" lvl="0" marL="0" rtl="0" algn="ctr">
              <a:spcBef>
                <a:spcPts val="1600"/>
              </a:spcBef>
              <a:spcAft>
                <a:spcPts val="0"/>
              </a:spcAft>
              <a:buNone/>
            </a:pPr>
            <a:r>
              <a:rPr lang="en"/>
              <a:t>12 = 1 x 12 , 2 x 6,  3 x 4</a:t>
            </a:r>
            <a:endParaRPr/>
          </a:p>
          <a:p>
            <a:pPr indent="0" lvl="0" marL="0" rtl="0" algn="ctr">
              <a:spcBef>
                <a:spcPts val="1600"/>
              </a:spcBef>
              <a:spcAft>
                <a:spcPts val="0"/>
              </a:spcAft>
              <a:buNone/>
            </a:pPr>
            <a:r>
              <a:rPr lang="en"/>
              <a:t>This means the factors of 12 are 1, 2, 3, 4, 6, and 12. 12 is divisible by those numbers. </a:t>
            </a:r>
            <a:endParaRPr/>
          </a:p>
          <a:p>
            <a:pPr indent="0" lvl="0" marL="0" rtl="0" algn="ctr">
              <a:spcBef>
                <a:spcPts val="1600"/>
              </a:spcBef>
              <a:spcAft>
                <a:spcPts val="0"/>
              </a:spcAft>
              <a:buNone/>
            </a:pPr>
            <a:r>
              <a:rPr lang="en"/>
              <a:t>Let’s factor the following numbers:</a:t>
            </a:r>
            <a:endParaRPr/>
          </a:p>
          <a:p>
            <a:pPr indent="-342900" lvl="0" marL="457200" rtl="0" algn="ctr">
              <a:spcBef>
                <a:spcPts val="1600"/>
              </a:spcBef>
              <a:spcAft>
                <a:spcPts val="0"/>
              </a:spcAft>
              <a:buSzPts val="1800"/>
              <a:buAutoNum type="alphaLcPeriod"/>
            </a:pPr>
            <a:r>
              <a:rPr lang="en"/>
              <a:t>  6</a:t>
            </a:r>
            <a:endParaRPr/>
          </a:p>
          <a:p>
            <a:pPr indent="-342900" lvl="0" marL="457200" rtl="0" algn="ctr">
              <a:spcBef>
                <a:spcPts val="0"/>
              </a:spcBef>
              <a:spcAft>
                <a:spcPts val="0"/>
              </a:spcAft>
              <a:buSzPts val="1800"/>
              <a:buAutoNum type="alphaLcPeriod"/>
            </a:pPr>
            <a:r>
              <a:rPr lang="en"/>
              <a:t>15</a:t>
            </a:r>
            <a:endParaRPr/>
          </a:p>
          <a:p>
            <a:pPr indent="-342900" lvl="0" marL="457200" rtl="0" algn="ctr">
              <a:spcBef>
                <a:spcPts val="0"/>
              </a:spcBef>
              <a:spcAft>
                <a:spcPts val="0"/>
              </a:spcAft>
              <a:buSzPts val="1800"/>
              <a:buAutoNum type="alphaLcPeriod"/>
            </a:pPr>
            <a:r>
              <a:rPr lang="en"/>
              <a:t>20</a:t>
            </a:r>
            <a:endParaRPr/>
          </a:p>
        </p:txBody>
      </p:sp>
      <p:sp>
        <p:nvSpPr>
          <p:cNvPr id="125" name="Google Shape;125;p19"/>
          <p:cNvSpPr txBox="1"/>
          <p:nvPr/>
        </p:nvSpPr>
        <p:spPr>
          <a:xfrm>
            <a:off x="5044225" y="3608725"/>
            <a:ext cx="3311400" cy="9603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0"/>
              </a:spcBef>
              <a:spcAft>
                <a:spcPts val="0"/>
              </a:spcAft>
              <a:buNone/>
            </a:pPr>
            <a:r>
              <a:rPr lang="en" sz="1800">
                <a:solidFill>
                  <a:schemeClr val="dk2"/>
                </a:solidFill>
                <a:latin typeface="Open Sans"/>
                <a:ea typeface="Open Sans"/>
                <a:cs typeface="Open Sans"/>
                <a:sym typeface="Open Sans"/>
              </a:rPr>
              <a:t>1, 2, 3, 6</a:t>
            </a:r>
            <a:endParaRPr sz="1800">
              <a:solidFill>
                <a:schemeClr val="dk2"/>
              </a:solidFill>
              <a:latin typeface="Open Sans"/>
              <a:ea typeface="Open Sans"/>
              <a:cs typeface="Open Sans"/>
              <a:sym typeface="Open Sans"/>
            </a:endParaRPr>
          </a:p>
          <a:p>
            <a:pPr indent="0" lvl="0" marL="457200" rtl="0" algn="ctr">
              <a:lnSpc>
                <a:spcPct val="115000"/>
              </a:lnSpc>
              <a:spcBef>
                <a:spcPts val="0"/>
              </a:spcBef>
              <a:spcAft>
                <a:spcPts val="0"/>
              </a:spcAft>
              <a:buNone/>
            </a:pPr>
            <a:r>
              <a:rPr lang="en" sz="1800">
                <a:solidFill>
                  <a:schemeClr val="dk2"/>
                </a:solidFill>
                <a:latin typeface="Open Sans"/>
                <a:ea typeface="Open Sans"/>
                <a:cs typeface="Open Sans"/>
                <a:sym typeface="Open Sans"/>
              </a:rPr>
              <a:t>1, 3, 5, 15</a:t>
            </a:r>
            <a:endParaRPr sz="1800">
              <a:solidFill>
                <a:schemeClr val="dk2"/>
              </a:solidFill>
              <a:latin typeface="Open Sans"/>
              <a:ea typeface="Open Sans"/>
              <a:cs typeface="Open Sans"/>
              <a:sym typeface="Open Sans"/>
            </a:endParaRPr>
          </a:p>
          <a:p>
            <a:pPr indent="0" lvl="0" marL="457200" rtl="0" algn="ctr">
              <a:lnSpc>
                <a:spcPct val="115000"/>
              </a:lnSpc>
              <a:spcBef>
                <a:spcPts val="0"/>
              </a:spcBef>
              <a:spcAft>
                <a:spcPts val="0"/>
              </a:spcAft>
              <a:buNone/>
            </a:pPr>
            <a:r>
              <a:rPr lang="en" sz="1800">
                <a:solidFill>
                  <a:schemeClr val="dk2"/>
                </a:solidFill>
                <a:latin typeface="Open Sans"/>
                <a:ea typeface="Open Sans"/>
                <a:cs typeface="Open Sans"/>
                <a:sym typeface="Open Sans"/>
              </a:rPr>
              <a:t>1, 2, 4, 5, 10, 20</a:t>
            </a:r>
            <a:endParaRPr>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Effect filter="fade" transition="in">
                                      <p:cBhvr>
                                        <p:cTn dur="1000"/>
                                        <p:tgtEl>
                                          <p:spTgt spid="1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1" st="1"/>
                                            </p:txEl>
                                          </p:spTgt>
                                        </p:tgtEl>
                                        <p:attrNameLst>
                                          <p:attrName>style.visibility</p:attrName>
                                        </p:attrNameLst>
                                      </p:cBhvr>
                                      <p:to>
                                        <p:strVal val="visible"/>
                                      </p:to>
                                    </p:set>
                                    <p:animEffect filter="fade" transition="in">
                                      <p:cBhvr>
                                        <p:cTn dur="1000"/>
                                        <p:tgtEl>
                                          <p:spTgt spid="1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2" st="2"/>
                                            </p:txEl>
                                          </p:spTgt>
                                        </p:tgtEl>
                                        <p:attrNameLst>
                                          <p:attrName>style.visibility</p:attrName>
                                        </p:attrNameLst>
                                      </p:cBhvr>
                                      <p:to>
                                        <p:strVal val="visible"/>
                                      </p:to>
                                    </p:set>
                                    <p:animEffect filter="fade" transition="in">
                                      <p:cBhvr>
                                        <p:cTn dur="1000"/>
                                        <p:tgtEl>
                                          <p:spTgt spid="12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 I find factors?</a:t>
            </a:r>
            <a:endParaRPr/>
          </a:p>
        </p:txBody>
      </p:sp>
      <p:sp>
        <p:nvSpPr>
          <p:cNvPr id="131" name="Google Shape;131;p2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For smaller numbers, we can easily tell what the factors are. But when numbers begin to get larger, it becomes much harder to tell. </a:t>
            </a:r>
            <a:endParaRPr/>
          </a:p>
          <a:p>
            <a:pPr indent="0" lvl="0" marL="0" rtl="0" algn="ctr">
              <a:spcBef>
                <a:spcPts val="1600"/>
              </a:spcBef>
              <a:spcAft>
                <a:spcPts val="0"/>
              </a:spcAft>
              <a:buNone/>
            </a:pPr>
            <a:r>
              <a:rPr lang="en"/>
              <a:t>Fortunately, there are some rules to help us find factors easily.</a:t>
            </a:r>
            <a:endParaRPr/>
          </a:p>
          <a:p>
            <a:pPr indent="0" lvl="0" marL="0" rtl="0" algn="ctr">
              <a:spcBef>
                <a:spcPts val="1600"/>
              </a:spcBef>
              <a:spcAft>
                <a:spcPts val="1600"/>
              </a:spcAft>
              <a:buNone/>
            </a:pPr>
            <a:r>
              <a:rPr lang="en"/>
              <a:t>We’re going to talk about rules for 2, 3, 4, 5, and 9</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Divisibility by 2</a:t>
            </a:r>
            <a:endParaRPr/>
          </a:p>
        </p:txBody>
      </p:sp>
      <p:sp>
        <p:nvSpPr>
          <p:cNvPr id="137" name="Google Shape;137;p2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All numbers divisible by 2 are called even numbers. </a:t>
            </a:r>
            <a:endParaRPr/>
          </a:p>
          <a:p>
            <a:pPr indent="0" lvl="0" marL="0" rtl="0" algn="l">
              <a:lnSpc>
                <a:spcPct val="100000"/>
              </a:lnSpc>
              <a:spcBef>
                <a:spcPts val="1600"/>
              </a:spcBef>
              <a:spcAft>
                <a:spcPts val="0"/>
              </a:spcAft>
              <a:buNone/>
            </a:pPr>
            <a:r>
              <a:rPr lang="en"/>
              <a:t>If a number ends with a 0, 2, 4, 6, or 8, the number is even. </a:t>
            </a:r>
            <a:endParaRPr/>
          </a:p>
          <a:p>
            <a:pPr indent="0" lvl="0" marL="0" rtl="0" algn="l">
              <a:lnSpc>
                <a:spcPct val="100000"/>
              </a:lnSpc>
              <a:spcBef>
                <a:spcPts val="1600"/>
              </a:spcBef>
              <a:spcAft>
                <a:spcPts val="0"/>
              </a:spcAft>
              <a:buNone/>
            </a:pPr>
            <a:r>
              <a:rPr lang="en"/>
              <a:t>Are these numbers divisible by 2?</a:t>
            </a:r>
            <a:endParaRPr/>
          </a:p>
          <a:p>
            <a:pPr indent="-342900" lvl="0" marL="457200" rtl="0" algn="l">
              <a:lnSpc>
                <a:spcPct val="100000"/>
              </a:lnSpc>
              <a:spcBef>
                <a:spcPts val="1600"/>
              </a:spcBef>
              <a:spcAft>
                <a:spcPts val="0"/>
              </a:spcAft>
              <a:buSzPts val="1800"/>
              <a:buAutoNum type="alphaLcPeriod"/>
            </a:pPr>
            <a:r>
              <a:rPr lang="en"/>
              <a:t>24</a:t>
            </a:r>
            <a:endParaRPr/>
          </a:p>
          <a:p>
            <a:pPr indent="0" lvl="0" marL="457200" rtl="0" algn="l">
              <a:lnSpc>
                <a:spcPct val="100000"/>
              </a:lnSpc>
              <a:spcBef>
                <a:spcPts val="0"/>
              </a:spcBef>
              <a:spcAft>
                <a:spcPts val="0"/>
              </a:spcAft>
              <a:buNone/>
            </a:pPr>
            <a:r>
              <a:rPr i="1" lang="en" sz="1600"/>
              <a:t>This number ends in 4, so it is even. Thus it is divisible by 2.</a:t>
            </a:r>
            <a:endParaRPr i="1" sz="1600"/>
          </a:p>
          <a:p>
            <a:pPr indent="-342900" lvl="0" marL="457200" rtl="0" algn="l">
              <a:lnSpc>
                <a:spcPct val="100000"/>
              </a:lnSpc>
              <a:spcBef>
                <a:spcPts val="1600"/>
              </a:spcBef>
              <a:spcAft>
                <a:spcPts val="0"/>
              </a:spcAft>
              <a:buSzPts val="1800"/>
              <a:buAutoNum type="alphaLcPeriod"/>
            </a:pPr>
            <a:r>
              <a:rPr lang="en"/>
              <a:t>481</a:t>
            </a:r>
            <a:endParaRPr/>
          </a:p>
          <a:p>
            <a:pPr indent="0" lvl="0" marL="457200" rtl="0" algn="l">
              <a:lnSpc>
                <a:spcPct val="100000"/>
              </a:lnSpc>
              <a:spcBef>
                <a:spcPts val="0"/>
              </a:spcBef>
              <a:spcAft>
                <a:spcPts val="0"/>
              </a:spcAft>
              <a:buNone/>
            </a:pPr>
            <a:r>
              <a:rPr i="1" lang="en" sz="1600"/>
              <a:t>This number ends in 1, so it is odd, not even. It is not divisible by 2.</a:t>
            </a:r>
            <a:endParaRPr i="1" sz="1600"/>
          </a:p>
          <a:p>
            <a:pPr indent="-342900" lvl="0" marL="457200" rtl="0" algn="l">
              <a:lnSpc>
                <a:spcPct val="100000"/>
              </a:lnSpc>
              <a:spcBef>
                <a:spcPts val="1600"/>
              </a:spcBef>
              <a:spcAft>
                <a:spcPts val="0"/>
              </a:spcAft>
              <a:buSzPts val="1800"/>
              <a:buAutoNum type="alphaLcPeriod"/>
            </a:pPr>
            <a:r>
              <a:rPr lang="en"/>
              <a:t>810,295,808,576</a:t>
            </a:r>
            <a:endParaRPr/>
          </a:p>
          <a:p>
            <a:pPr indent="0" lvl="0" marL="457200" rtl="0" algn="l">
              <a:lnSpc>
                <a:spcPct val="100000"/>
              </a:lnSpc>
              <a:spcBef>
                <a:spcPts val="0"/>
              </a:spcBef>
              <a:spcAft>
                <a:spcPts val="1600"/>
              </a:spcAft>
              <a:buNone/>
            </a:pPr>
            <a:r>
              <a:rPr i="1" lang="en" sz="1600"/>
              <a:t>This giant number ends in 6, so it is even and divisible by 2.</a:t>
            </a:r>
            <a:endParaRPr i="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