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PT Sans Narrow"/>
      <p:regular r:id="rId42"/>
      <p:bold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PTSansNarrow-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OpenSans-regular.fntdata"/><Relationship Id="rId21" Type="http://schemas.openxmlformats.org/officeDocument/2006/relationships/slide" Target="slides/slide16.xml"/><Relationship Id="rId43" Type="http://schemas.openxmlformats.org/officeDocument/2006/relationships/font" Target="fonts/PTSansNarrow-bold.fntdata"/><Relationship Id="rId24" Type="http://schemas.openxmlformats.org/officeDocument/2006/relationships/slide" Target="slides/slide19.xml"/><Relationship Id="rId46" Type="http://schemas.openxmlformats.org/officeDocument/2006/relationships/font" Target="fonts/OpenSans-italic.fntdata"/><Relationship Id="rId23" Type="http://schemas.openxmlformats.org/officeDocument/2006/relationships/slide" Target="slides/slide18.xml"/><Relationship Id="rId45"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OpenSans-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cea071fc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cea071fc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8cb35ed4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cb35ed4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e77773cb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e77773cb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e77773cb4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e77773cb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cea071fc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cea071fc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e77773cb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e77773cb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e77773cb4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e77773cb4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8cb4768f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cb4768f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e77773cb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e77773cb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8e77773cc5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e77773cc5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8e77773cc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e77773cc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8e77773cc5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8e77773cc5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8e77773cc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8e77773cc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8e77773cc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8e77773cc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8e77773cc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8e77773cc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8e77773cc5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8e77773cc5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8e77773cc5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8e77773cc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8e8598c0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8e8598c0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8e77773cc5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8e77773cc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8e77773cc5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8e77773cc5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8e77773cc5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8e77773cc5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e77773c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e77773c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8e77773cc5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8e77773cc5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8e77773cc5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8e77773cc5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8e77773cc5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8e77773cc5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8e77773cc5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8e77773cc5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8cb4768f2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8cb4768f2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8cea071fc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8cea071fc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8e8598c09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8e8598c09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Font typeface="Open Sans"/>
              <a:buAutoNum type="arabicPeriod"/>
            </a:pPr>
            <a:r>
              <a:rPr lang="en">
                <a:latin typeface="Open Sans"/>
                <a:ea typeface="Open Sans"/>
                <a:cs typeface="Open Sans"/>
                <a:sym typeface="Open Sans"/>
              </a:rPr>
              <a:t>Jack in the Box</a:t>
            </a:r>
            <a:endParaRPr>
              <a:latin typeface="Open Sans"/>
              <a:ea typeface="Open Sans"/>
              <a:cs typeface="Open Sans"/>
              <a:sym typeface="Open Sans"/>
            </a:endParaRPr>
          </a:p>
          <a:p>
            <a:pPr indent="-298450" lvl="0" marL="457200" rtl="0" algn="l">
              <a:spcBef>
                <a:spcPts val="0"/>
              </a:spcBef>
              <a:spcAft>
                <a:spcPts val="0"/>
              </a:spcAft>
              <a:buSzPts val="1100"/>
              <a:buFont typeface="Open Sans"/>
              <a:buAutoNum type="arabicPeriod"/>
            </a:pPr>
            <a:r>
              <a:rPr lang="en">
                <a:latin typeface="Open Sans"/>
                <a:ea typeface="Open Sans"/>
                <a:cs typeface="Open Sans"/>
                <a:sym typeface="Open Sans"/>
              </a:rPr>
              <a:t>First Lady</a:t>
            </a:r>
            <a:endParaRPr>
              <a:latin typeface="Open Sans"/>
              <a:ea typeface="Open Sans"/>
              <a:cs typeface="Open Sans"/>
              <a:sym typeface="Open Sans"/>
            </a:endParaRPr>
          </a:p>
          <a:p>
            <a:pPr indent="-298450" lvl="0" marL="457200" rtl="0" algn="l">
              <a:spcBef>
                <a:spcPts val="0"/>
              </a:spcBef>
              <a:spcAft>
                <a:spcPts val="0"/>
              </a:spcAft>
              <a:buSzPts val="1100"/>
              <a:buFont typeface="Open Sans"/>
              <a:buAutoNum type="arabicPeriod"/>
            </a:pPr>
            <a:r>
              <a:rPr lang="en">
                <a:latin typeface="Open Sans"/>
                <a:ea typeface="Open Sans"/>
                <a:cs typeface="Open Sans"/>
                <a:sym typeface="Open Sans"/>
              </a:rPr>
              <a:t>Top Secret</a:t>
            </a:r>
            <a:endParaRPr>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e77773cc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e77773cc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e77773cc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e77773cc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8cea071f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cea071f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8cea071fc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8cea071fc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cea071fc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cea071fc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8cea071fc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cea071fc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7.pn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1.png"/><Relationship Id="rId4" Type="http://schemas.openxmlformats.org/officeDocument/2006/relationships/image" Target="../media/image37.png"/><Relationship Id="rId5" Type="http://schemas.openxmlformats.org/officeDocument/2006/relationships/image" Target="../media/image21.png"/><Relationship Id="rId6"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3.png"/><Relationship Id="rId4" Type="http://schemas.openxmlformats.org/officeDocument/2006/relationships/image" Target="../media/image36.png"/><Relationship Id="rId5" Type="http://schemas.openxmlformats.org/officeDocument/2006/relationships/image" Target="../media/image24.png"/><Relationship Id="rId6"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7.png"/><Relationship Id="rId4" Type="http://schemas.openxmlformats.org/officeDocument/2006/relationships/image" Target="../media/image30.png"/><Relationship Id="rId5" Type="http://schemas.openxmlformats.org/officeDocument/2006/relationships/image" Target="../media/image35.png"/><Relationship Id="rId6"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4.png"/><Relationship Id="rId4" Type="http://schemas.openxmlformats.org/officeDocument/2006/relationships/image" Target="../media/image25.png"/><Relationship Id="rId5" Type="http://schemas.openxmlformats.org/officeDocument/2006/relationships/image" Target="../media/image29.png"/><Relationship Id="rId6"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8.png"/><Relationship Id="rId4" Type="http://schemas.openxmlformats.org/officeDocument/2006/relationships/image" Target="../media/image51.png"/><Relationship Id="rId5" Type="http://schemas.openxmlformats.org/officeDocument/2006/relationships/image" Target="../media/image32.png"/><Relationship Id="rId6"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4.png"/><Relationship Id="rId4" Type="http://schemas.openxmlformats.org/officeDocument/2006/relationships/image" Target="../media/image49.png"/><Relationship Id="rId5" Type="http://schemas.openxmlformats.org/officeDocument/2006/relationships/image" Target="../media/image45.png"/><Relationship Id="rId6"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3.png"/><Relationship Id="rId4" Type="http://schemas.openxmlformats.org/officeDocument/2006/relationships/image" Target="../media/image48.png"/><Relationship Id="rId5" Type="http://schemas.openxmlformats.org/officeDocument/2006/relationships/image" Target="../media/image26.png"/><Relationship Id="rId6" Type="http://schemas.openxmlformats.org/officeDocument/2006/relationships/image" Target="../media/image4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6.png"/><Relationship Id="rId4" Type="http://schemas.openxmlformats.org/officeDocument/2006/relationships/image" Target="../media/image50.png"/><Relationship Id="rId5" Type="http://schemas.openxmlformats.org/officeDocument/2006/relationships/image" Target="../media/image52.png"/><Relationship Id="rId6" Type="http://schemas.openxmlformats.org/officeDocument/2006/relationships/image" Target="../media/image5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Day 1: Mental Math Tricks</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July 27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Adding with 10s - Quick Practice</a:t>
            </a:r>
            <a:endParaRPr/>
          </a:p>
        </p:txBody>
      </p:sp>
      <p:sp>
        <p:nvSpPr>
          <p:cNvPr id="133" name="Google Shape;133;p2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Quickly answer the following questions!</a:t>
            </a:r>
            <a:endParaRPr/>
          </a:p>
          <a:p>
            <a:pPr indent="-342900" lvl="0" marL="457200" rtl="0" algn="l">
              <a:spcBef>
                <a:spcPts val="1600"/>
              </a:spcBef>
              <a:spcAft>
                <a:spcPts val="0"/>
              </a:spcAft>
              <a:buSzPts val="1800"/>
              <a:buAutoNum type="alphaLcPeriod"/>
            </a:pPr>
            <a:r>
              <a:rPr lang="en"/>
              <a:t>5 + 27 + 35 + 33</a:t>
            </a:r>
            <a:endParaRPr/>
          </a:p>
          <a:p>
            <a:pPr indent="0" lvl="0" marL="457200" rtl="0" algn="l">
              <a:spcBef>
                <a:spcPts val="0"/>
              </a:spcBef>
              <a:spcAft>
                <a:spcPts val="0"/>
              </a:spcAft>
              <a:buNone/>
            </a:pPr>
            <a:r>
              <a:rPr i="1" lang="en" sz="1600"/>
              <a:t>= (5 + 35) + (27 + 33) = 40 + 60 = 100</a:t>
            </a:r>
            <a:endParaRPr i="1" sz="1600"/>
          </a:p>
          <a:p>
            <a:pPr indent="-342900" lvl="0" marL="457200" rtl="0" algn="l">
              <a:spcBef>
                <a:spcPts val="1600"/>
              </a:spcBef>
              <a:spcAft>
                <a:spcPts val="0"/>
              </a:spcAft>
              <a:buSzPts val="1800"/>
              <a:buAutoNum type="alphaLcPeriod"/>
            </a:pPr>
            <a:r>
              <a:rPr lang="en"/>
              <a:t>7 + 14 + 23 + 32 + 56 + 68</a:t>
            </a:r>
            <a:endParaRPr/>
          </a:p>
          <a:p>
            <a:pPr indent="0" lvl="0" marL="457200" rtl="0" algn="l">
              <a:spcBef>
                <a:spcPts val="0"/>
              </a:spcBef>
              <a:spcAft>
                <a:spcPts val="0"/>
              </a:spcAft>
              <a:buNone/>
            </a:pPr>
            <a:r>
              <a:rPr i="1" lang="en" sz="1600"/>
              <a:t>= (7 + 23) +  (14 + 56) + (32 + 68) = 30 + 70 + 100 = 200</a:t>
            </a:r>
            <a:endParaRPr i="1" sz="1600"/>
          </a:p>
          <a:p>
            <a:pPr indent="-342900" lvl="0" marL="457200" rtl="0" algn="l">
              <a:spcBef>
                <a:spcPts val="1600"/>
              </a:spcBef>
              <a:spcAft>
                <a:spcPts val="0"/>
              </a:spcAft>
              <a:buSzPts val="1800"/>
              <a:buAutoNum type="alphaLcPeriod"/>
            </a:pPr>
            <a:r>
              <a:rPr lang="en"/>
              <a:t>4 + 9 + 16 + 21 + 33 + 47 </a:t>
            </a:r>
            <a:endParaRPr/>
          </a:p>
          <a:p>
            <a:pPr indent="0" lvl="0" marL="457200" rtl="0" algn="l">
              <a:spcBef>
                <a:spcPts val="0"/>
              </a:spcBef>
              <a:spcAft>
                <a:spcPts val="1600"/>
              </a:spcAft>
              <a:buNone/>
            </a:pPr>
            <a:r>
              <a:rPr i="1" lang="en" sz="1600"/>
              <a:t>= (4 + 16) + (9 + 21) + (33 + 47) = 20 + 30 + 80 = 130</a:t>
            </a:r>
            <a:endParaRPr i="1" sz="1600"/>
          </a:p>
        </p:txBody>
      </p:sp>
      <p:pic>
        <p:nvPicPr>
          <p:cNvPr descr="Cartoon Cheer GIF - Cartoon Cheer - Discover &amp; Share GIFs" id="134" name="Google Shape;134;p22"/>
          <p:cNvPicPr preferRelativeResize="0"/>
          <p:nvPr/>
        </p:nvPicPr>
        <p:blipFill>
          <a:blip r:embed="rId3">
            <a:alphaModFix/>
          </a:blip>
          <a:stretch>
            <a:fillRect/>
          </a:stretch>
        </p:blipFill>
        <p:spPr>
          <a:xfrm>
            <a:off x="6546300" y="2466050"/>
            <a:ext cx="2286000" cy="228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Effect filter="fade" transition="in">
                                      <p:cBhvr>
                                        <p:cTn dur="1000"/>
                                        <p:tgtEl>
                                          <p:spTgt spid="1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animEffect filter="fade" transition="in">
                                      <p:cBhvr>
                                        <p:cTn dur="1000"/>
                                        <p:tgtEl>
                                          <p:spTgt spid="1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animEffect filter="fade" transition="in">
                                      <p:cBhvr>
                                        <p:cTn dur="1000"/>
                                        <p:tgtEl>
                                          <p:spTgt spid="1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animEffect filter="fade" transition="in">
                                      <p:cBhvr>
                                        <p:cTn dur="1000"/>
                                        <p:tgtEl>
                                          <p:spTgt spid="13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4" st="4"/>
                                            </p:txEl>
                                          </p:spTgt>
                                        </p:tgtEl>
                                        <p:attrNameLst>
                                          <p:attrName>style.visibility</p:attrName>
                                        </p:attrNameLst>
                                      </p:cBhvr>
                                      <p:to>
                                        <p:strVal val="visible"/>
                                      </p:to>
                                    </p:set>
                                    <p:animEffect filter="fade" transition="in">
                                      <p:cBhvr>
                                        <p:cTn dur="1000"/>
                                        <p:tgtEl>
                                          <p:spTgt spid="13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5" st="5"/>
                                            </p:txEl>
                                          </p:spTgt>
                                        </p:tgtEl>
                                        <p:attrNameLst>
                                          <p:attrName>style.visibility</p:attrName>
                                        </p:attrNameLst>
                                      </p:cBhvr>
                                      <p:to>
                                        <p:strVal val="visible"/>
                                      </p:to>
                                    </p:set>
                                    <p:animEffect filter="fade" transition="in">
                                      <p:cBhvr>
                                        <p:cTn dur="1000"/>
                                        <p:tgtEl>
                                          <p:spTgt spid="13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6" st="6"/>
                                            </p:txEl>
                                          </p:spTgt>
                                        </p:tgtEl>
                                        <p:attrNameLst>
                                          <p:attrName>style.visibility</p:attrName>
                                        </p:attrNameLst>
                                      </p:cBhvr>
                                      <p:to>
                                        <p:strVal val="visible"/>
                                      </p:to>
                                    </p:set>
                                    <p:animEffect filter="fade" transition="in">
                                      <p:cBhvr>
                                        <p:cTn dur="1000"/>
                                        <p:tgtEl>
                                          <p:spTgt spid="13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Adding with 100s - mixed quick practice</a:t>
            </a:r>
            <a:endParaRPr/>
          </a:p>
        </p:txBody>
      </p:sp>
      <p:sp>
        <p:nvSpPr>
          <p:cNvPr id="140" name="Google Shape;140;p2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Accurately answer the following questions to earn points for your team!</a:t>
            </a:r>
            <a:endParaRPr/>
          </a:p>
          <a:p>
            <a:pPr indent="-342900" lvl="0" marL="457200" rtl="0" algn="l">
              <a:spcBef>
                <a:spcPts val="1600"/>
              </a:spcBef>
              <a:spcAft>
                <a:spcPts val="0"/>
              </a:spcAft>
              <a:buSzPts val="1800"/>
              <a:buAutoNum type="alphaLcPeriod"/>
            </a:pPr>
            <a:r>
              <a:rPr lang="en"/>
              <a:t>32 + 45 + 85 + 138</a:t>
            </a:r>
            <a:endParaRPr/>
          </a:p>
          <a:p>
            <a:pPr indent="0" lvl="0" marL="457200" rtl="0" algn="l">
              <a:spcBef>
                <a:spcPts val="1600"/>
              </a:spcBef>
              <a:spcAft>
                <a:spcPts val="0"/>
              </a:spcAft>
              <a:buNone/>
            </a:pPr>
            <a:r>
              <a:rPr i="1" lang="en" sz="1600"/>
              <a:t>= (32 + 138) + (45 + 85) = 170 + 130 = 300</a:t>
            </a:r>
            <a:endParaRPr i="1" sz="1600"/>
          </a:p>
          <a:p>
            <a:pPr indent="-342900" lvl="0" marL="457200" rtl="0" algn="l">
              <a:spcBef>
                <a:spcPts val="1600"/>
              </a:spcBef>
              <a:spcAft>
                <a:spcPts val="0"/>
              </a:spcAft>
              <a:buSzPts val="1800"/>
              <a:buAutoNum type="alphaLcPeriod"/>
            </a:pPr>
            <a:r>
              <a:rPr lang="en"/>
              <a:t>36 + 38 + 54 + 62</a:t>
            </a:r>
            <a:endParaRPr/>
          </a:p>
          <a:p>
            <a:pPr indent="0" lvl="0" marL="457200" rtl="0" algn="l">
              <a:spcBef>
                <a:spcPts val="1600"/>
              </a:spcBef>
              <a:spcAft>
                <a:spcPts val="0"/>
              </a:spcAft>
              <a:buNone/>
            </a:pPr>
            <a:r>
              <a:rPr i="1" lang="en" sz="1600"/>
              <a:t>= (36 + 54) + (38 + 62) = 90 + 100 = 190</a:t>
            </a:r>
            <a:endParaRPr i="1" sz="1600"/>
          </a:p>
          <a:p>
            <a:pPr indent="-342900" lvl="0" marL="457200" rtl="0" algn="l">
              <a:spcBef>
                <a:spcPts val="1600"/>
              </a:spcBef>
              <a:spcAft>
                <a:spcPts val="0"/>
              </a:spcAft>
              <a:buSzPts val="1800"/>
              <a:buAutoNum type="alphaLcPeriod"/>
            </a:pPr>
            <a:r>
              <a:rPr lang="en"/>
              <a:t>27 + 32 + 41 + 43 + 59 + 68</a:t>
            </a:r>
            <a:endParaRPr/>
          </a:p>
          <a:p>
            <a:pPr indent="0" lvl="0" marL="457200" rtl="0" algn="l">
              <a:spcBef>
                <a:spcPts val="1600"/>
              </a:spcBef>
              <a:spcAft>
                <a:spcPts val="1600"/>
              </a:spcAft>
              <a:buNone/>
            </a:pPr>
            <a:r>
              <a:rPr i="1" lang="en" sz="1600"/>
              <a:t>= (27 + 43) + (32 + 68) + (41 + 49) = 70 + 100 + 90 = 260</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10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1000"/>
                                        <p:tgtEl>
                                          <p:spTgt spid="1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1000"/>
                                        <p:tgtEl>
                                          <p:spTgt spid="1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animEffect filter="fade" transition="in">
                                      <p:cBhvr>
                                        <p:cTn dur="1000"/>
                                        <p:tgtEl>
                                          <p:spTgt spid="1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animEffect filter="fade" transition="in">
                                      <p:cBhvr>
                                        <p:cTn dur="1000"/>
                                        <p:tgtEl>
                                          <p:spTgt spid="1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5" st="5"/>
                                            </p:txEl>
                                          </p:spTgt>
                                        </p:tgtEl>
                                        <p:attrNameLst>
                                          <p:attrName>style.visibility</p:attrName>
                                        </p:attrNameLst>
                                      </p:cBhvr>
                                      <p:to>
                                        <p:strVal val="visible"/>
                                      </p:to>
                                    </p:set>
                                    <p:animEffect filter="fade" transition="in">
                                      <p:cBhvr>
                                        <p:cTn dur="1000"/>
                                        <p:tgtEl>
                                          <p:spTgt spid="1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6" st="6"/>
                                            </p:txEl>
                                          </p:spTgt>
                                        </p:tgtEl>
                                        <p:attrNameLst>
                                          <p:attrName>style.visibility</p:attrName>
                                        </p:attrNameLst>
                                      </p:cBhvr>
                                      <p:to>
                                        <p:strVal val="visible"/>
                                      </p:to>
                                    </p:set>
                                    <p:animEffect filter="fade" transition="in">
                                      <p:cBhvr>
                                        <p:cTn dur="1000"/>
                                        <p:tgtEl>
                                          <p:spTgt spid="14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Multiplying by 10</a:t>
            </a:r>
            <a:endParaRPr/>
          </a:p>
        </p:txBody>
      </p:sp>
      <p:sp>
        <p:nvSpPr>
          <p:cNvPr id="146" name="Google Shape;146;p2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multiply a number by 10, simply add a 0 to the end. </a:t>
            </a:r>
            <a:endParaRPr/>
          </a:p>
          <a:p>
            <a:pPr indent="0" lvl="0" marL="0" rtl="0" algn="l">
              <a:spcBef>
                <a:spcPts val="1600"/>
              </a:spcBef>
              <a:spcAft>
                <a:spcPts val="0"/>
              </a:spcAft>
              <a:buNone/>
            </a:pPr>
            <a:r>
              <a:rPr lang="en"/>
              <a:t>Let’s see how that works:</a:t>
            </a:r>
            <a:endParaRPr/>
          </a:p>
          <a:p>
            <a:pPr indent="-342900" lvl="0" marL="457200" rtl="0" algn="l">
              <a:spcBef>
                <a:spcPts val="1600"/>
              </a:spcBef>
              <a:spcAft>
                <a:spcPts val="0"/>
              </a:spcAft>
              <a:buSzPts val="1800"/>
              <a:buAutoNum type="alphaLcPeriod"/>
            </a:pPr>
            <a:r>
              <a:rPr lang="en"/>
              <a:t>24 x 10 = </a:t>
            </a:r>
            <a:endParaRPr/>
          </a:p>
          <a:p>
            <a:pPr indent="0" lvl="0" marL="457200" rtl="0" algn="l">
              <a:spcBef>
                <a:spcPts val="0"/>
              </a:spcBef>
              <a:spcAft>
                <a:spcPts val="0"/>
              </a:spcAft>
              <a:buNone/>
            </a:pPr>
            <a:r>
              <a:rPr i="1" lang="en" sz="1600"/>
              <a:t>240</a:t>
            </a:r>
            <a:endParaRPr i="1" sz="1600"/>
          </a:p>
          <a:p>
            <a:pPr indent="-342900" lvl="0" marL="457200" rtl="0" algn="l">
              <a:spcBef>
                <a:spcPts val="1600"/>
              </a:spcBef>
              <a:spcAft>
                <a:spcPts val="0"/>
              </a:spcAft>
              <a:buSzPts val="1800"/>
              <a:buAutoNum type="alphaLcPeriod"/>
            </a:pPr>
            <a:r>
              <a:rPr lang="en"/>
              <a:t>368 x 10 = </a:t>
            </a:r>
            <a:endParaRPr/>
          </a:p>
          <a:p>
            <a:pPr indent="0" lvl="0" marL="457200" rtl="0" algn="l">
              <a:spcBef>
                <a:spcPts val="0"/>
              </a:spcBef>
              <a:spcAft>
                <a:spcPts val="0"/>
              </a:spcAft>
              <a:buNone/>
            </a:pPr>
            <a:r>
              <a:rPr i="1" lang="en"/>
              <a:t>3680</a:t>
            </a:r>
            <a:endParaRPr i="1"/>
          </a:p>
          <a:p>
            <a:pPr indent="-342900" lvl="0" marL="457200" rtl="0" algn="l">
              <a:spcBef>
                <a:spcPts val="1600"/>
              </a:spcBef>
              <a:spcAft>
                <a:spcPts val="0"/>
              </a:spcAft>
              <a:buSzPts val="1800"/>
              <a:buAutoNum type="alphaLcPeriod"/>
            </a:pPr>
            <a:r>
              <a:rPr lang="en"/>
              <a:t>400 x 10 = </a:t>
            </a:r>
            <a:endParaRPr/>
          </a:p>
          <a:p>
            <a:pPr indent="0" lvl="0" marL="457200" rtl="0" algn="l">
              <a:spcBef>
                <a:spcPts val="0"/>
              </a:spcBef>
              <a:spcAft>
                <a:spcPts val="1600"/>
              </a:spcAft>
              <a:buNone/>
            </a:pPr>
            <a:r>
              <a:rPr i="1" lang="en" sz="1600"/>
              <a:t>4000</a:t>
            </a:r>
            <a:endParaRPr i="1" sz="1600"/>
          </a:p>
        </p:txBody>
      </p:sp>
      <p:pic>
        <p:nvPicPr>
          <p:cNvPr descr="Math class with Pusheen | Pusheen cat, Pusheen, Pusheen love" id="147" name="Google Shape;147;p24"/>
          <p:cNvPicPr preferRelativeResize="0"/>
          <p:nvPr/>
        </p:nvPicPr>
        <p:blipFill>
          <a:blip r:embed="rId3">
            <a:alphaModFix/>
          </a:blip>
          <a:stretch>
            <a:fillRect/>
          </a:stretch>
        </p:blipFill>
        <p:spPr>
          <a:xfrm>
            <a:off x="6019725" y="2184925"/>
            <a:ext cx="2384100" cy="2384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 calcmode="lin" valueType="num">
                                      <p:cBhvr additive="base">
                                        <p:cTn dur="500"/>
                                        <p:tgtEl>
                                          <p:spTgt spid="14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 calcmode="lin" valueType="num">
                                      <p:cBhvr additive="base">
                                        <p:cTn dur="500"/>
                                        <p:tgtEl>
                                          <p:spTgt spid="14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 calcmode="lin" valueType="num">
                                      <p:cBhvr additive="base">
                                        <p:cTn dur="500"/>
                                        <p:tgtEl>
                                          <p:spTgt spid="14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 calcmode="lin" valueType="num">
                                      <p:cBhvr additive="base">
                                        <p:cTn dur="500"/>
                                        <p:tgtEl>
                                          <p:spTgt spid="14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anim calcmode="lin" valueType="num">
                                      <p:cBhvr additive="base">
                                        <p:cTn dur="500"/>
                                        <p:tgtEl>
                                          <p:spTgt spid="146">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6">
                                            <p:txEl>
                                              <p:pRg end="5" st="5"/>
                                            </p:txEl>
                                          </p:spTgt>
                                        </p:tgtEl>
                                        <p:attrNameLst>
                                          <p:attrName>style.visibility</p:attrName>
                                        </p:attrNameLst>
                                      </p:cBhvr>
                                      <p:to>
                                        <p:strVal val="visible"/>
                                      </p:to>
                                    </p:set>
                                    <p:anim calcmode="lin" valueType="num">
                                      <p:cBhvr additive="base">
                                        <p:cTn dur="500"/>
                                        <p:tgtEl>
                                          <p:spTgt spid="146">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6">
                                            <p:txEl>
                                              <p:pRg end="6" st="6"/>
                                            </p:txEl>
                                          </p:spTgt>
                                        </p:tgtEl>
                                        <p:attrNameLst>
                                          <p:attrName>style.visibility</p:attrName>
                                        </p:attrNameLst>
                                      </p:cBhvr>
                                      <p:to>
                                        <p:strVal val="visible"/>
                                      </p:to>
                                    </p:set>
                                    <p:anim calcmode="lin" valueType="num">
                                      <p:cBhvr additive="base">
                                        <p:cTn dur="500"/>
                                        <p:tgtEl>
                                          <p:spTgt spid="146">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6">
                                            <p:txEl>
                                              <p:pRg end="7" st="7"/>
                                            </p:txEl>
                                          </p:spTgt>
                                        </p:tgtEl>
                                        <p:attrNameLst>
                                          <p:attrName>style.visibility</p:attrName>
                                        </p:attrNameLst>
                                      </p:cBhvr>
                                      <p:to>
                                        <p:strVal val="visible"/>
                                      </p:to>
                                    </p:set>
                                    <p:anim calcmode="lin" valueType="num">
                                      <p:cBhvr additive="base">
                                        <p:cTn dur="500"/>
                                        <p:tgtEl>
                                          <p:spTgt spid="146">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Multiplying by 100</a:t>
            </a:r>
            <a:endParaRPr/>
          </a:p>
        </p:txBody>
      </p:sp>
      <p:sp>
        <p:nvSpPr>
          <p:cNvPr id="153" name="Google Shape;153;p2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multiply a number by 100, add two 0s to the end.</a:t>
            </a:r>
            <a:endParaRPr/>
          </a:p>
          <a:p>
            <a:pPr indent="0" lvl="0" marL="0" rtl="0" algn="l">
              <a:spcBef>
                <a:spcPts val="1600"/>
              </a:spcBef>
              <a:spcAft>
                <a:spcPts val="0"/>
              </a:spcAft>
              <a:buNone/>
            </a:pPr>
            <a:r>
              <a:rPr lang="en"/>
              <a:t>For example, 36 x 100 = 3600. </a:t>
            </a:r>
            <a:endParaRPr/>
          </a:p>
          <a:p>
            <a:pPr indent="0" lvl="0" marL="0" rtl="0" algn="l">
              <a:spcBef>
                <a:spcPts val="1600"/>
              </a:spcBef>
              <a:spcAft>
                <a:spcPts val="0"/>
              </a:spcAft>
              <a:buNone/>
            </a:pPr>
            <a:r>
              <a:rPr lang="en"/>
              <a:t>Why does this work?</a:t>
            </a:r>
            <a:endParaRPr/>
          </a:p>
          <a:p>
            <a:pPr indent="0" lvl="0" marL="0" rtl="0" algn="l">
              <a:spcBef>
                <a:spcPts val="1600"/>
              </a:spcBef>
              <a:spcAft>
                <a:spcPts val="0"/>
              </a:spcAft>
              <a:buNone/>
            </a:pPr>
            <a:r>
              <a:rPr lang="en"/>
              <a:t>Remember, 100 = 10 x 10. This means when we multiply a number by 100, we are multiplying it by 10 twice. If we add one zero when multiplying by 10, it makes sense we will add two zeros when multiplying by two 10s.</a:t>
            </a:r>
            <a:endParaRPr/>
          </a:p>
          <a:p>
            <a:pPr indent="0" lvl="0" marL="0" rtl="0" algn="l">
              <a:spcBef>
                <a:spcPts val="1600"/>
              </a:spcBef>
              <a:spcAft>
                <a:spcPts val="0"/>
              </a:spcAft>
              <a:buNone/>
            </a:pPr>
            <a:r>
              <a:rPr lang="en"/>
              <a:t>36 x 100 = 36 x 10 x 10 = 360 x 10 = 3600</a:t>
            </a:r>
            <a:endParaRPr/>
          </a:p>
          <a:p>
            <a:pPr indent="0" lvl="0" marL="457200" rtl="0" algn="l">
              <a:spcBef>
                <a:spcPts val="1600"/>
              </a:spcBef>
              <a:spcAft>
                <a:spcPts val="1600"/>
              </a:spcAft>
              <a:buNone/>
            </a:pPr>
            <a:r>
              <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 calcmode="lin" valueType="num">
                                      <p:cBhvr additive="base">
                                        <p:cTn dur="500"/>
                                        <p:tgtEl>
                                          <p:spTgt spid="15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 calcmode="lin" valueType="num">
                                      <p:cBhvr additive="base">
                                        <p:cTn dur="500"/>
                                        <p:tgtEl>
                                          <p:spTgt spid="15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 calcmode="lin" valueType="num">
                                      <p:cBhvr additive="base">
                                        <p:cTn dur="500"/>
                                        <p:tgtEl>
                                          <p:spTgt spid="15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anim calcmode="lin" valueType="num">
                                      <p:cBhvr additive="base">
                                        <p:cTn dur="500"/>
                                        <p:tgtEl>
                                          <p:spTgt spid="15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anim calcmode="lin" valueType="num">
                                      <p:cBhvr additive="base">
                                        <p:cTn dur="500"/>
                                        <p:tgtEl>
                                          <p:spTgt spid="15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anim calcmode="lin" valueType="num">
                                      <p:cBhvr additive="base">
                                        <p:cTn dur="500"/>
                                        <p:tgtEl>
                                          <p:spTgt spid="15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Multiplying by 100</a:t>
            </a:r>
            <a:endParaRPr/>
          </a:p>
        </p:txBody>
      </p:sp>
      <p:sp>
        <p:nvSpPr>
          <p:cNvPr id="159" name="Google Shape;159;p2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practice what we’ve just learned:</a:t>
            </a:r>
            <a:endParaRPr/>
          </a:p>
          <a:p>
            <a:pPr indent="-342900" lvl="0" marL="457200" rtl="0" algn="l">
              <a:spcBef>
                <a:spcPts val="1600"/>
              </a:spcBef>
              <a:spcAft>
                <a:spcPts val="0"/>
              </a:spcAft>
              <a:buSzPts val="1800"/>
              <a:buAutoNum type="alphaLcPeriod"/>
            </a:pPr>
            <a:r>
              <a:rPr lang="en"/>
              <a:t>24 x 100</a:t>
            </a:r>
            <a:endParaRPr/>
          </a:p>
          <a:p>
            <a:pPr indent="0" lvl="0" marL="457200" rtl="0" algn="l">
              <a:spcBef>
                <a:spcPts val="0"/>
              </a:spcBef>
              <a:spcAft>
                <a:spcPts val="0"/>
              </a:spcAft>
              <a:buNone/>
            </a:pPr>
            <a:r>
              <a:rPr i="1" lang="en" sz="1600"/>
              <a:t>2400</a:t>
            </a:r>
            <a:endParaRPr i="1" sz="1600"/>
          </a:p>
          <a:p>
            <a:pPr indent="-342900" lvl="0" marL="457200" rtl="0" algn="l">
              <a:spcBef>
                <a:spcPts val="1600"/>
              </a:spcBef>
              <a:spcAft>
                <a:spcPts val="0"/>
              </a:spcAft>
              <a:buSzPts val="1800"/>
              <a:buAutoNum type="alphaLcPeriod"/>
            </a:pPr>
            <a:r>
              <a:rPr lang="en"/>
              <a:t>765 x 100</a:t>
            </a:r>
            <a:endParaRPr/>
          </a:p>
          <a:p>
            <a:pPr indent="0" lvl="0" marL="457200" rtl="0" algn="l">
              <a:spcBef>
                <a:spcPts val="0"/>
              </a:spcBef>
              <a:spcAft>
                <a:spcPts val="0"/>
              </a:spcAft>
              <a:buNone/>
            </a:pPr>
            <a:r>
              <a:rPr i="1" lang="en" sz="1600"/>
              <a:t>76,500</a:t>
            </a:r>
            <a:endParaRPr i="1" sz="1600"/>
          </a:p>
          <a:p>
            <a:pPr indent="-342900" lvl="0" marL="457200" rtl="0" algn="l">
              <a:spcBef>
                <a:spcPts val="1600"/>
              </a:spcBef>
              <a:spcAft>
                <a:spcPts val="0"/>
              </a:spcAft>
              <a:buSzPts val="1800"/>
              <a:buAutoNum type="alphaLcPeriod"/>
            </a:pPr>
            <a:r>
              <a:rPr lang="en"/>
              <a:t>200 x 100</a:t>
            </a:r>
            <a:endParaRPr/>
          </a:p>
          <a:p>
            <a:pPr indent="0" lvl="0" marL="457200" rtl="0" algn="l">
              <a:spcBef>
                <a:spcPts val="0"/>
              </a:spcBef>
              <a:spcAft>
                <a:spcPts val="0"/>
              </a:spcAft>
              <a:buNone/>
            </a:pPr>
            <a:r>
              <a:rPr i="1" lang="en" sz="1600"/>
              <a:t>20,000</a:t>
            </a:r>
            <a:endParaRPr i="1" sz="1600"/>
          </a:p>
          <a:p>
            <a:pPr indent="0" lvl="0" marL="457200" rtl="0" algn="l">
              <a:spcBef>
                <a:spcPts val="0"/>
              </a:spcBef>
              <a:spcAft>
                <a:spcPts val="0"/>
              </a:spcAft>
              <a:buNone/>
            </a:pPr>
            <a:r>
              <a:t/>
            </a:r>
            <a:endParaRPr i="1" sz="1600"/>
          </a:p>
          <a:p>
            <a:pPr indent="-342900" lvl="0" marL="457200" rtl="0" algn="l">
              <a:spcBef>
                <a:spcPts val="0"/>
              </a:spcBef>
              <a:spcAft>
                <a:spcPts val="0"/>
              </a:spcAft>
              <a:buSzPts val="1800"/>
              <a:buAutoNum type="alphaLcPeriod"/>
            </a:pPr>
            <a:r>
              <a:rPr lang="en"/>
              <a:t>Challenge: 0.5 x 100</a:t>
            </a:r>
            <a:endParaRPr/>
          </a:p>
          <a:p>
            <a:pPr indent="0" lvl="0" marL="457200" rtl="0" algn="l">
              <a:spcBef>
                <a:spcPts val="0"/>
              </a:spcBef>
              <a:spcAft>
                <a:spcPts val="0"/>
              </a:spcAft>
              <a:buNone/>
            </a:pPr>
            <a:r>
              <a:rPr i="1" lang="en" sz="1600"/>
              <a:t>50</a:t>
            </a:r>
            <a:endParaRPr i="1" sz="1600"/>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 calcmode="lin" valueType="num">
                                      <p:cBhvr additive="base">
                                        <p:cTn dur="500"/>
                                        <p:tgtEl>
                                          <p:spTgt spid="15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 calcmode="lin" valueType="num">
                                      <p:cBhvr additive="base">
                                        <p:cTn dur="500"/>
                                        <p:tgtEl>
                                          <p:spTgt spid="159">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anim calcmode="lin" valueType="num">
                                      <p:cBhvr additive="base">
                                        <p:cTn dur="500"/>
                                        <p:tgtEl>
                                          <p:spTgt spid="159">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anim calcmode="lin" valueType="num">
                                      <p:cBhvr additive="base">
                                        <p:cTn dur="500"/>
                                        <p:tgtEl>
                                          <p:spTgt spid="159">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anim calcmode="lin" valueType="num">
                                      <p:cBhvr additive="base">
                                        <p:cTn dur="500"/>
                                        <p:tgtEl>
                                          <p:spTgt spid="159">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xEl>
                                              <p:pRg end="5" st="5"/>
                                            </p:txEl>
                                          </p:spTgt>
                                        </p:tgtEl>
                                        <p:attrNameLst>
                                          <p:attrName>style.visibility</p:attrName>
                                        </p:attrNameLst>
                                      </p:cBhvr>
                                      <p:to>
                                        <p:strVal val="visible"/>
                                      </p:to>
                                    </p:set>
                                    <p:anim calcmode="lin" valueType="num">
                                      <p:cBhvr additive="base">
                                        <p:cTn dur="500"/>
                                        <p:tgtEl>
                                          <p:spTgt spid="159">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xEl>
                                              <p:pRg end="6" st="6"/>
                                            </p:txEl>
                                          </p:spTgt>
                                        </p:tgtEl>
                                        <p:attrNameLst>
                                          <p:attrName>style.visibility</p:attrName>
                                        </p:attrNameLst>
                                      </p:cBhvr>
                                      <p:to>
                                        <p:strVal val="visible"/>
                                      </p:to>
                                    </p:set>
                                    <p:anim calcmode="lin" valueType="num">
                                      <p:cBhvr additive="base">
                                        <p:cTn dur="500"/>
                                        <p:tgtEl>
                                          <p:spTgt spid="159">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xEl>
                                              <p:pRg end="7" st="7"/>
                                            </p:txEl>
                                          </p:spTgt>
                                        </p:tgtEl>
                                        <p:attrNameLst>
                                          <p:attrName>style.visibility</p:attrName>
                                        </p:attrNameLst>
                                      </p:cBhvr>
                                      <p:to>
                                        <p:strVal val="visible"/>
                                      </p:to>
                                    </p:set>
                                    <p:anim calcmode="lin" valueType="num">
                                      <p:cBhvr additive="base">
                                        <p:cTn dur="500"/>
                                        <p:tgtEl>
                                          <p:spTgt spid="159">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xEl>
                                              <p:pRg end="8" st="8"/>
                                            </p:txEl>
                                          </p:spTgt>
                                        </p:tgtEl>
                                        <p:attrNameLst>
                                          <p:attrName>style.visibility</p:attrName>
                                        </p:attrNameLst>
                                      </p:cBhvr>
                                      <p:to>
                                        <p:strVal val="visible"/>
                                      </p:to>
                                    </p:set>
                                    <p:anim calcmode="lin" valueType="num">
                                      <p:cBhvr additive="base">
                                        <p:cTn dur="500"/>
                                        <p:tgtEl>
                                          <p:spTgt spid="159">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xEl>
                                              <p:pRg end="9" st="9"/>
                                            </p:txEl>
                                          </p:spTgt>
                                        </p:tgtEl>
                                        <p:attrNameLst>
                                          <p:attrName>style.visibility</p:attrName>
                                        </p:attrNameLst>
                                      </p:cBhvr>
                                      <p:to>
                                        <p:strVal val="visible"/>
                                      </p:to>
                                    </p:set>
                                    <p:anim calcmode="lin" valueType="num">
                                      <p:cBhvr additive="base">
                                        <p:cTn dur="500"/>
                                        <p:tgtEl>
                                          <p:spTgt spid="159">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xEl>
                                              <p:pRg end="10" st="10"/>
                                            </p:txEl>
                                          </p:spTgt>
                                        </p:tgtEl>
                                        <p:attrNameLst>
                                          <p:attrName>style.visibility</p:attrName>
                                        </p:attrNameLst>
                                      </p:cBhvr>
                                      <p:to>
                                        <p:strVal val="visible"/>
                                      </p:to>
                                    </p:set>
                                    <p:anim calcmode="lin" valueType="num">
                                      <p:cBhvr additive="base">
                                        <p:cTn dur="500"/>
                                        <p:tgtEl>
                                          <p:spTgt spid="159">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Multiplying  by 1000</a:t>
            </a:r>
            <a:endParaRPr/>
          </a:p>
        </p:txBody>
      </p:sp>
      <p:sp>
        <p:nvSpPr>
          <p:cNvPr id="165" name="Google Shape;165;p2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rule for multiplying by 10 is to add a 0. The rule for multiplying by 100 is to add two 0s. Can you predict the rule for multiplying by 1000?</a:t>
            </a:r>
            <a:endParaRPr/>
          </a:p>
          <a:p>
            <a:pPr indent="0" lvl="0" marL="0" rtl="0" algn="l">
              <a:spcBef>
                <a:spcPts val="1600"/>
              </a:spcBef>
              <a:spcAft>
                <a:spcPts val="0"/>
              </a:spcAft>
              <a:buNone/>
            </a:pPr>
            <a:r>
              <a:rPr lang="en"/>
              <a:t>We will add 3 0s. Let’s practice:</a:t>
            </a:r>
            <a:endParaRPr/>
          </a:p>
          <a:p>
            <a:pPr indent="-342900" lvl="0" marL="457200" rtl="0" algn="l">
              <a:spcBef>
                <a:spcPts val="1600"/>
              </a:spcBef>
              <a:spcAft>
                <a:spcPts val="0"/>
              </a:spcAft>
              <a:buSzPts val="1800"/>
              <a:buAutoNum type="alphaLcPeriod"/>
            </a:pPr>
            <a:r>
              <a:rPr lang="en"/>
              <a:t>12 x 1,000</a:t>
            </a:r>
            <a:endParaRPr/>
          </a:p>
          <a:p>
            <a:pPr indent="0" lvl="0" marL="457200" rtl="0" algn="l">
              <a:spcBef>
                <a:spcPts val="0"/>
              </a:spcBef>
              <a:spcAft>
                <a:spcPts val="0"/>
              </a:spcAft>
              <a:buNone/>
            </a:pPr>
            <a:r>
              <a:rPr i="1" lang="en" sz="1600"/>
              <a:t>12,000</a:t>
            </a:r>
            <a:endParaRPr i="1" sz="1600"/>
          </a:p>
          <a:p>
            <a:pPr indent="-342900" lvl="0" marL="457200" rtl="0" algn="l">
              <a:spcBef>
                <a:spcPts val="1600"/>
              </a:spcBef>
              <a:spcAft>
                <a:spcPts val="0"/>
              </a:spcAft>
              <a:buSzPts val="1800"/>
              <a:buAutoNum type="alphaLcPeriod"/>
            </a:pPr>
            <a:r>
              <a:rPr lang="en"/>
              <a:t>300 x 1,000</a:t>
            </a:r>
            <a:endParaRPr/>
          </a:p>
          <a:p>
            <a:pPr indent="0" lvl="0" marL="457200" rtl="0" algn="l">
              <a:spcBef>
                <a:spcPts val="0"/>
              </a:spcBef>
              <a:spcAft>
                <a:spcPts val="1600"/>
              </a:spcAft>
              <a:buNone/>
            </a:pPr>
            <a:r>
              <a:rPr i="1" lang="en" sz="1600"/>
              <a:t>300,000</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 calcmode="lin" valueType="num">
                                      <p:cBhvr additive="base">
                                        <p:cTn dur="1000"/>
                                        <p:tgtEl>
                                          <p:spTgt spid="16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 calcmode="lin" valueType="num">
                                      <p:cBhvr additive="base">
                                        <p:cTn dur="1000"/>
                                        <p:tgtEl>
                                          <p:spTgt spid="16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anim calcmode="lin" valueType="num">
                                      <p:cBhvr additive="base">
                                        <p:cTn dur="1000"/>
                                        <p:tgtEl>
                                          <p:spTgt spid="165">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anim calcmode="lin" valueType="num">
                                      <p:cBhvr additive="base">
                                        <p:cTn dur="1000"/>
                                        <p:tgtEl>
                                          <p:spTgt spid="165">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anim calcmode="lin" valueType="num">
                                      <p:cBhvr additive="base">
                                        <p:cTn dur="1000"/>
                                        <p:tgtEl>
                                          <p:spTgt spid="165">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5">
                                            <p:txEl>
                                              <p:pRg end="5" st="5"/>
                                            </p:txEl>
                                          </p:spTgt>
                                        </p:tgtEl>
                                        <p:attrNameLst>
                                          <p:attrName>style.visibility</p:attrName>
                                        </p:attrNameLst>
                                      </p:cBhvr>
                                      <p:to>
                                        <p:strVal val="visible"/>
                                      </p:to>
                                    </p:set>
                                    <p:anim calcmode="lin" valueType="num">
                                      <p:cBhvr additive="base">
                                        <p:cTn dur="1000"/>
                                        <p:tgtEl>
                                          <p:spTgt spid="165">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Making 100</a:t>
            </a:r>
            <a:endParaRPr/>
          </a:p>
        </p:txBody>
      </p:sp>
      <p:sp>
        <p:nvSpPr>
          <p:cNvPr id="171" name="Google Shape;171;p2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know multiplication tricks for 10, 100, and 1000. But how do we use them? Say I ask you to multiply the following:</a:t>
            </a:r>
            <a:endParaRPr/>
          </a:p>
          <a:p>
            <a:pPr indent="0" lvl="0" marL="0" rtl="0" algn="ctr">
              <a:spcBef>
                <a:spcPts val="1600"/>
              </a:spcBef>
              <a:spcAft>
                <a:spcPts val="1600"/>
              </a:spcAft>
              <a:buNone/>
            </a:pPr>
            <a:r>
              <a:rPr lang="en"/>
              <a:t>2 x 17 x 5</a:t>
            </a:r>
            <a:endParaRPr/>
          </a:p>
        </p:txBody>
      </p:sp>
      <p:sp>
        <p:nvSpPr>
          <p:cNvPr id="172" name="Google Shape;172;p28"/>
          <p:cNvSpPr txBox="1"/>
          <p:nvPr/>
        </p:nvSpPr>
        <p:spPr>
          <a:xfrm>
            <a:off x="418800" y="2766025"/>
            <a:ext cx="3842400" cy="17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Open Sans"/>
                <a:ea typeface="Open Sans"/>
                <a:cs typeface="Open Sans"/>
                <a:sym typeface="Open Sans"/>
              </a:rPr>
              <a:t>You could try:</a:t>
            </a:r>
            <a:endParaRPr sz="1600">
              <a:latin typeface="Open Sans"/>
              <a:ea typeface="Open Sans"/>
              <a:cs typeface="Open Sans"/>
              <a:sym typeface="Open Sans"/>
            </a:endParaRPr>
          </a:p>
          <a:p>
            <a:pPr indent="0" lvl="0" marL="0" rtl="0" algn="ctr">
              <a:spcBef>
                <a:spcPts val="0"/>
              </a:spcBef>
              <a:spcAft>
                <a:spcPts val="0"/>
              </a:spcAft>
              <a:buNone/>
            </a:pPr>
            <a:r>
              <a:t/>
            </a:r>
            <a:endParaRPr sz="1600">
              <a:latin typeface="Open Sans"/>
              <a:ea typeface="Open Sans"/>
              <a:cs typeface="Open Sans"/>
              <a:sym typeface="Open Sans"/>
            </a:endParaRPr>
          </a:p>
          <a:p>
            <a:pPr indent="0" lvl="0" marL="0" rtl="0" algn="ctr">
              <a:spcBef>
                <a:spcPts val="0"/>
              </a:spcBef>
              <a:spcAft>
                <a:spcPts val="0"/>
              </a:spcAft>
              <a:buNone/>
            </a:pPr>
            <a:r>
              <a:rPr lang="en" sz="1600">
                <a:latin typeface="Open Sans"/>
                <a:ea typeface="Open Sans"/>
                <a:cs typeface="Open Sans"/>
                <a:sym typeface="Open Sans"/>
              </a:rPr>
              <a:t>2 x 17 x 5</a:t>
            </a:r>
            <a:endParaRPr sz="1600">
              <a:latin typeface="Open Sans"/>
              <a:ea typeface="Open Sans"/>
              <a:cs typeface="Open Sans"/>
              <a:sym typeface="Open Sans"/>
            </a:endParaRPr>
          </a:p>
          <a:p>
            <a:pPr indent="0" lvl="0" marL="0" rtl="0" algn="ctr">
              <a:spcBef>
                <a:spcPts val="0"/>
              </a:spcBef>
              <a:spcAft>
                <a:spcPts val="0"/>
              </a:spcAft>
              <a:buNone/>
            </a:pPr>
            <a:r>
              <a:rPr lang="en" sz="1600">
                <a:latin typeface="Open Sans"/>
                <a:ea typeface="Open Sans"/>
                <a:cs typeface="Open Sans"/>
                <a:sym typeface="Open Sans"/>
              </a:rPr>
              <a:t>= 34 x 5</a:t>
            </a:r>
            <a:endParaRPr sz="1600">
              <a:latin typeface="Open Sans"/>
              <a:ea typeface="Open Sans"/>
              <a:cs typeface="Open Sans"/>
              <a:sym typeface="Open Sans"/>
            </a:endParaRPr>
          </a:p>
          <a:p>
            <a:pPr indent="0" lvl="0" marL="0" rtl="0" algn="ctr">
              <a:spcBef>
                <a:spcPts val="0"/>
              </a:spcBef>
              <a:spcAft>
                <a:spcPts val="0"/>
              </a:spcAft>
              <a:buNone/>
            </a:pPr>
            <a:r>
              <a:rPr lang="en" sz="1600">
                <a:latin typeface="Open Sans"/>
                <a:ea typeface="Open Sans"/>
                <a:cs typeface="Open Sans"/>
                <a:sym typeface="Open Sans"/>
              </a:rPr>
              <a:t>= 170</a:t>
            </a:r>
            <a:endParaRPr sz="1600">
              <a:latin typeface="Open Sans"/>
              <a:ea typeface="Open Sans"/>
              <a:cs typeface="Open Sans"/>
              <a:sym typeface="Open Sans"/>
            </a:endParaRPr>
          </a:p>
          <a:p>
            <a:pPr indent="0" lvl="0" marL="0" rtl="0" algn="ctr">
              <a:spcBef>
                <a:spcPts val="0"/>
              </a:spcBef>
              <a:spcAft>
                <a:spcPts val="0"/>
              </a:spcAft>
              <a:buNone/>
            </a:pPr>
            <a:r>
              <a:t/>
            </a:r>
            <a:endParaRPr sz="1600">
              <a:latin typeface="Open Sans"/>
              <a:ea typeface="Open Sans"/>
              <a:cs typeface="Open Sans"/>
              <a:sym typeface="Open Sans"/>
            </a:endParaRPr>
          </a:p>
          <a:p>
            <a:pPr indent="0" lvl="0" marL="0" rtl="0" algn="ctr">
              <a:spcBef>
                <a:spcPts val="0"/>
              </a:spcBef>
              <a:spcAft>
                <a:spcPts val="0"/>
              </a:spcAft>
              <a:buNone/>
            </a:pPr>
            <a:r>
              <a:rPr lang="en" sz="1600">
                <a:latin typeface="Open Sans"/>
                <a:ea typeface="Open Sans"/>
                <a:cs typeface="Open Sans"/>
                <a:sym typeface="Open Sans"/>
              </a:rPr>
              <a:t>But that’s complicated</a:t>
            </a:r>
            <a:endParaRPr sz="1600">
              <a:latin typeface="Open Sans"/>
              <a:ea typeface="Open Sans"/>
              <a:cs typeface="Open Sans"/>
              <a:sym typeface="Open Sans"/>
            </a:endParaRPr>
          </a:p>
        </p:txBody>
      </p:sp>
      <p:sp>
        <p:nvSpPr>
          <p:cNvPr id="173" name="Google Shape;173;p28"/>
          <p:cNvSpPr txBox="1"/>
          <p:nvPr/>
        </p:nvSpPr>
        <p:spPr>
          <a:xfrm>
            <a:off x="4914600" y="2766025"/>
            <a:ext cx="3842400" cy="17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Open Sans"/>
                <a:ea typeface="Open Sans"/>
                <a:cs typeface="Open Sans"/>
                <a:sym typeface="Open Sans"/>
              </a:rPr>
              <a:t>Or, you can make 10</a:t>
            </a:r>
            <a:endParaRPr sz="1600">
              <a:latin typeface="Open Sans"/>
              <a:ea typeface="Open Sans"/>
              <a:cs typeface="Open Sans"/>
              <a:sym typeface="Open Sans"/>
            </a:endParaRPr>
          </a:p>
          <a:p>
            <a:pPr indent="0" lvl="0" marL="0" rtl="0" algn="ctr">
              <a:spcBef>
                <a:spcPts val="0"/>
              </a:spcBef>
              <a:spcAft>
                <a:spcPts val="0"/>
              </a:spcAft>
              <a:buNone/>
            </a:pPr>
            <a:r>
              <a:t/>
            </a:r>
            <a:endParaRPr sz="1600">
              <a:latin typeface="Open Sans"/>
              <a:ea typeface="Open Sans"/>
              <a:cs typeface="Open Sans"/>
              <a:sym typeface="Open Sans"/>
            </a:endParaRPr>
          </a:p>
          <a:p>
            <a:pPr indent="0" lvl="0" marL="0" rtl="0" algn="ctr">
              <a:spcBef>
                <a:spcPts val="0"/>
              </a:spcBef>
              <a:spcAft>
                <a:spcPts val="0"/>
              </a:spcAft>
              <a:buNone/>
            </a:pPr>
            <a:r>
              <a:rPr lang="en" sz="1600">
                <a:latin typeface="Open Sans"/>
                <a:ea typeface="Open Sans"/>
                <a:cs typeface="Open Sans"/>
                <a:sym typeface="Open Sans"/>
              </a:rPr>
              <a:t>2 x 17 x 5</a:t>
            </a:r>
            <a:endParaRPr sz="1600">
              <a:latin typeface="Open Sans"/>
              <a:ea typeface="Open Sans"/>
              <a:cs typeface="Open Sans"/>
              <a:sym typeface="Open Sans"/>
            </a:endParaRPr>
          </a:p>
          <a:p>
            <a:pPr indent="0" lvl="0" marL="0" rtl="0" algn="ctr">
              <a:spcBef>
                <a:spcPts val="0"/>
              </a:spcBef>
              <a:spcAft>
                <a:spcPts val="0"/>
              </a:spcAft>
              <a:buNone/>
            </a:pPr>
            <a:r>
              <a:rPr lang="en" sz="1600">
                <a:latin typeface="Open Sans"/>
                <a:ea typeface="Open Sans"/>
                <a:cs typeface="Open Sans"/>
                <a:sym typeface="Open Sans"/>
              </a:rPr>
              <a:t>= 17 x 2 x 5</a:t>
            </a:r>
            <a:endParaRPr sz="1600">
              <a:latin typeface="Open Sans"/>
              <a:ea typeface="Open Sans"/>
              <a:cs typeface="Open Sans"/>
              <a:sym typeface="Open Sans"/>
            </a:endParaRPr>
          </a:p>
          <a:p>
            <a:pPr indent="0" lvl="0" marL="0" rtl="0" algn="ctr">
              <a:spcBef>
                <a:spcPts val="0"/>
              </a:spcBef>
              <a:spcAft>
                <a:spcPts val="0"/>
              </a:spcAft>
              <a:buNone/>
            </a:pPr>
            <a:r>
              <a:rPr lang="en" sz="1600">
                <a:latin typeface="Open Sans"/>
                <a:ea typeface="Open Sans"/>
                <a:cs typeface="Open Sans"/>
                <a:sym typeface="Open Sans"/>
              </a:rPr>
              <a:t>= 17 x 10</a:t>
            </a:r>
            <a:endParaRPr sz="1600">
              <a:latin typeface="Open Sans"/>
              <a:ea typeface="Open Sans"/>
              <a:cs typeface="Open Sans"/>
              <a:sym typeface="Open Sans"/>
            </a:endParaRPr>
          </a:p>
          <a:p>
            <a:pPr indent="0" lvl="0" marL="0" rtl="0" algn="ctr">
              <a:spcBef>
                <a:spcPts val="0"/>
              </a:spcBef>
              <a:spcAft>
                <a:spcPts val="0"/>
              </a:spcAft>
              <a:buNone/>
            </a:pPr>
            <a:r>
              <a:rPr lang="en" sz="1600">
                <a:latin typeface="Open Sans"/>
                <a:ea typeface="Open Sans"/>
                <a:cs typeface="Open Sans"/>
                <a:sym typeface="Open Sans"/>
              </a:rPr>
              <a:t>=170</a:t>
            </a:r>
            <a:endParaRPr sz="1600">
              <a:latin typeface="Open Sans"/>
              <a:ea typeface="Open Sans"/>
              <a:cs typeface="Open Sans"/>
              <a:sym typeface="Open Sans"/>
            </a:endParaRPr>
          </a:p>
          <a:p>
            <a:pPr indent="0" lvl="0" marL="0" rtl="0" algn="ctr">
              <a:spcBef>
                <a:spcPts val="0"/>
              </a:spcBef>
              <a:spcAft>
                <a:spcPts val="0"/>
              </a:spcAft>
              <a:buNone/>
            </a:pPr>
            <a:r>
              <a:t/>
            </a:r>
            <a:endParaRPr sz="1600">
              <a:latin typeface="Open Sans"/>
              <a:ea typeface="Open Sans"/>
              <a:cs typeface="Open Sans"/>
              <a:sym typeface="Open Sans"/>
            </a:endParaRPr>
          </a:p>
          <a:p>
            <a:pPr indent="0" lvl="0" marL="0" rtl="0" algn="ctr">
              <a:spcBef>
                <a:spcPts val="0"/>
              </a:spcBef>
              <a:spcAft>
                <a:spcPts val="0"/>
              </a:spcAft>
              <a:buNone/>
            </a:pPr>
            <a:r>
              <a:rPr lang="en" sz="1600">
                <a:latin typeface="Open Sans"/>
                <a:ea typeface="Open Sans"/>
                <a:cs typeface="Open Sans"/>
                <a:sym typeface="Open Sans"/>
              </a:rPr>
              <a:t>Much easier!</a:t>
            </a:r>
            <a:endParaRPr sz="16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 calcmode="lin" valueType="num">
                                      <p:cBhvr additive="base">
                                        <p:cTn dur="1000"/>
                                        <p:tgtEl>
                                          <p:spTgt spid="17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anim calcmode="lin" valueType="num">
                                      <p:cBhvr additive="base">
                                        <p:cTn dur="1000"/>
                                        <p:tgtEl>
                                          <p:spTgt spid="17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anim calcmode="lin" valueType="num">
                                      <p:cBhvr additive="base">
                                        <p:cTn dur="1000"/>
                                        <p:tgtEl>
                                          <p:spTgt spid="17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anim calcmode="lin" valueType="num">
                                      <p:cBhvr additive="base">
                                        <p:cTn dur="1000"/>
                                        <p:tgtEl>
                                          <p:spTgt spid="17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anim calcmode="lin" valueType="num">
                                      <p:cBhvr additive="base">
                                        <p:cTn dur="1000"/>
                                        <p:tgtEl>
                                          <p:spTgt spid="17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5" st="5"/>
                                            </p:txEl>
                                          </p:spTgt>
                                        </p:tgtEl>
                                        <p:attrNameLst>
                                          <p:attrName>style.visibility</p:attrName>
                                        </p:attrNameLst>
                                      </p:cBhvr>
                                      <p:to>
                                        <p:strVal val="visible"/>
                                      </p:to>
                                    </p:set>
                                    <p:anim calcmode="lin" valueType="num">
                                      <p:cBhvr additive="base">
                                        <p:cTn dur="1000"/>
                                        <p:tgtEl>
                                          <p:spTgt spid="17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6" st="6"/>
                                            </p:txEl>
                                          </p:spTgt>
                                        </p:tgtEl>
                                        <p:attrNameLst>
                                          <p:attrName>style.visibility</p:attrName>
                                        </p:attrNameLst>
                                      </p:cBhvr>
                                      <p:to>
                                        <p:strVal val="visible"/>
                                      </p:to>
                                    </p:set>
                                    <p:anim calcmode="lin" valueType="num">
                                      <p:cBhvr additive="base">
                                        <p:cTn dur="1000"/>
                                        <p:tgtEl>
                                          <p:spTgt spid="172">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 calcmode="lin" valueType="num">
                                      <p:cBhvr additive="base">
                                        <p:cTn dur="1000"/>
                                        <p:tgtEl>
                                          <p:spTgt spid="17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 calcmode="lin" valueType="num">
                                      <p:cBhvr additive="base">
                                        <p:cTn dur="1000"/>
                                        <p:tgtEl>
                                          <p:spTgt spid="17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 calcmode="lin" valueType="num">
                                      <p:cBhvr additive="base">
                                        <p:cTn dur="1000"/>
                                        <p:tgtEl>
                                          <p:spTgt spid="17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anim calcmode="lin" valueType="num">
                                      <p:cBhvr additive="base">
                                        <p:cTn dur="1000"/>
                                        <p:tgtEl>
                                          <p:spTgt spid="17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anim calcmode="lin" valueType="num">
                                      <p:cBhvr additive="base">
                                        <p:cTn dur="1000"/>
                                        <p:tgtEl>
                                          <p:spTgt spid="17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xEl>
                                              <p:pRg end="5" st="5"/>
                                            </p:txEl>
                                          </p:spTgt>
                                        </p:tgtEl>
                                        <p:attrNameLst>
                                          <p:attrName>style.visibility</p:attrName>
                                        </p:attrNameLst>
                                      </p:cBhvr>
                                      <p:to>
                                        <p:strVal val="visible"/>
                                      </p:to>
                                    </p:set>
                                    <p:anim calcmode="lin" valueType="num">
                                      <p:cBhvr additive="base">
                                        <p:cTn dur="1000"/>
                                        <p:tgtEl>
                                          <p:spTgt spid="17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xEl>
                                              <p:pRg end="6" st="6"/>
                                            </p:txEl>
                                          </p:spTgt>
                                        </p:tgtEl>
                                        <p:attrNameLst>
                                          <p:attrName>style.visibility</p:attrName>
                                        </p:attrNameLst>
                                      </p:cBhvr>
                                      <p:to>
                                        <p:strVal val="visible"/>
                                      </p:to>
                                    </p:set>
                                    <p:anim calcmode="lin" valueType="num">
                                      <p:cBhvr additive="base">
                                        <p:cTn dur="1000"/>
                                        <p:tgtEl>
                                          <p:spTgt spid="17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xEl>
                                              <p:pRg end="7" st="7"/>
                                            </p:txEl>
                                          </p:spTgt>
                                        </p:tgtEl>
                                        <p:attrNameLst>
                                          <p:attrName>style.visibility</p:attrName>
                                        </p:attrNameLst>
                                      </p:cBhvr>
                                      <p:to>
                                        <p:strVal val="visible"/>
                                      </p:to>
                                    </p:set>
                                    <p:anim calcmode="lin" valueType="num">
                                      <p:cBhvr additive="base">
                                        <p:cTn dur="1000"/>
                                        <p:tgtEl>
                                          <p:spTgt spid="173">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Making 10s and 100s</a:t>
            </a:r>
            <a:endParaRPr/>
          </a:p>
        </p:txBody>
      </p:sp>
      <p:sp>
        <p:nvSpPr>
          <p:cNvPr id="179" name="Google Shape;179;p2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look at some more examples.</a:t>
            </a:r>
            <a:endParaRPr/>
          </a:p>
          <a:p>
            <a:pPr indent="-342900" lvl="0" marL="457200" rtl="0" algn="l">
              <a:spcBef>
                <a:spcPts val="1600"/>
              </a:spcBef>
              <a:spcAft>
                <a:spcPts val="0"/>
              </a:spcAft>
              <a:buSzPts val="1800"/>
              <a:buAutoNum type="alphaLcPeriod"/>
            </a:pPr>
            <a:r>
              <a:rPr lang="en"/>
              <a:t>5 x 6 x 9 x 2</a:t>
            </a:r>
            <a:endParaRPr/>
          </a:p>
          <a:p>
            <a:pPr indent="0" lvl="0" marL="457200" rtl="0" algn="l">
              <a:spcBef>
                <a:spcPts val="1600"/>
              </a:spcBef>
              <a:spcAft>
                <a:spcPts val="0"/>
              </a:spcAft>
              <a:buNone/>
            </a:pPr>
            <a:r>
              <a:rPr i="1" lang="en" sz="1600"/>
              <a:t>(6 x 9) x (5 x 2) = 54 x 10 = 540</a:t>
            </a:r>
            <a:endParaRPr i="1" sz="1600"/>
          </a:p>
          <a:p>
            <a:pPr indent="-342900" lvl="0" marL="457200" rtl="0" algn="l">
              <a:spcBef>
                <a:spcPts val="1600"/>
              </a:spcBef>
              <a:spcAft>
                <a:spcPts val="0"/>
              </a:spcAft>
              <a:buSzPts val="1800"/>
              <a:buAutoNum type="alphaLcPeriod"/>
            </a:pPr>
            <a:r>
              <a:rPr lang="en"/>
              <a:t>71 x 10 x 5 x 2</a:t>
            </a:r>
            <a:endParaRPr/>
          </a:p>
          <a:p>
            <a:pPr indent="0" lvl="0" marL="457200" rtl="0" algn="l">
              <a:spcBef>
                <a:spcPts val="1600"/>
              </a:spcBef>
              <a:spcAft>
                <a:spcPts val="0"/>
              </a:spcAft>
              <a:buNone/>
            </a:pPr>
            <a:r>
              <a:rPr i="1" lang="en" sz="1600"/>
              <a:t>71 x 10 x 10 = 71 x 100 = 7100</a:t>
            </a:r>
            <a:endParaRPr i="1" sz="1600"/>
          </a:p>
          <a:p>
            <a:pPr indent="-342900" lvl="0" marL="457200" rtl="0" algn="l">
              <a:spcBef>
                <a:spcPts val="1600"/>
              </a:spcBef>
              <a:spcAft>
                <a:spcPts val="0"/>
              </a:spcAft>
              <a:buSzPts val="1800"/>
              <a:buAutoNum type="alphaLcPeriod"/>
            </a:pPr>
            <a:r>
              <a:rPr lang="en"/>
              <a:t>4 x 13 x 25</a:t>
            </a:r>
            <a:endParaRPr/>
          </a:p>
          <a:p>
            <a:pPr indent="0" lvl="0" marL="457200" rtl="0" algn="l">
              <a:spcBef>
                <a:spcPts val="1600"/>
              </a:spcBef>
              <a:spcAft>
                <a:spcPts val="1600"/>
              </a:spcAft>
              <a:buNone/>
            </a:pPr>
            <a:r>
              <a:rPr i="1" lang="en" sz="1600"/>
              <a:t>13 x (4 x 25) = 13 x 100 = 1300</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animEffect filter="fade" transition="in">
                                      <p:cBhvr>
                                        <p:cTn dur="1000"/>
                                        <p:tgtEl>
                                          <p:spTgt spid="1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animEffect filter="fade" transition="in">
                                      <p:cBhvr>
                                        <p:cTn dur="1000"/>
                                        <p:tgtEl>
                                          <p:spTgt spid="1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animEffect filter="fade" transition="in">
                                      <p:cBhvr>
                                        <p:cTn dur="1000"/>
                                        <p:tgtEl>
                                          <p:spTgt spid="1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3" st="3"/>
                                            </p:txEl>
                                          </p:spTgt>
                                        </p:tgtEl>
                                        <p:attrNameLst>
                                          <p:attrName>style.visibility</p:attrName>
                                        </p:attrNameLst>
                                      </p:cBhvr>
                                      <p:to>
                                        <p:strVal val="visible"/>
                                      </p:to>
                                    </p:set>
                                    <p:animEffect filter="fade" transition="in">
                                      <p:cBhvr>
                                        <p:cTn dur="1000"/>
                                        <p:tgtEl>
                                          <p:spTgt spid="1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4" st="4"/>
                                            </p:txEl>
                                          </p:spTgt>
                                        </p:tgtEl>
                                        <p:attrNameLst>
                                          <p:attrName>style.visibility</p:attrName>
                                        </p:attrNameLst>
                                      </p:cBhvr>
                                      <p:to>
                                        <p:strVal val="visible"/>
                                      </p:to>
                                    </p:set>
                                    <p:animEffect filter="fade" transition="in">
                                      <p:cBhvr>
                                        <p:cTn dur="1000"/>
                                        <p:tgtEl>
                                          <p:spTgt spid="17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5" st="5"/>
                                            </p:txEl>
                                          </p:spTgt>
                                        </p:tgtEl>
                                        <p:attrNameLst>
                                          <p:attrName>style.visibility</p:attrName>
                                        </p:attrNameLst>
                                      </p:cBhvr>
                                      <p:to>
                                        <p:strVal val="visible"/>
                                      </p:to>
                                    </p:set>
                                    <p:animEffect filter="fade" transition="in">
                                      <p:cBhvr>
                                        <p:cTn dur="1000"/>
                                        <p:tgtEl>
                                          <p:spTgt spid="17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6" st="6"/>
                                            </p:txEl>
                                          </p:spTgt>
                                        </p:tgtEl>
                                        <p:attrNameLst>
                                          <p:attrName>style.visibility</p:attrName>
                                        </p:attrNameLst>
                                      </p:cBhvr>
                                      <p:to>
                                        <p:strVal val="visible"/>
                                      </p:to>
                                    </p:set>
                                    <p:animEffect filter="fade" transition="in">
                                      <p:cBhvr>
                                        <p:cTn dur="1000"/>
                                        <p:tgtEl>
                                          <p:spTgt spid="17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Zeros Quick Practice</a:t>
            </a:r>
            <a:endParaRPr/>
          </a:p>
        </p:txBody>
      </p:sp>
      <p:sp>
        <p:nvSpPr>
          <p:cNvPr id="185" name="Google Shape;185;p3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do some exercises. Answer the following!</a:t>
            </a:r>
            <a:endParaRPr/>
          </a:p>
          <a:p>
            <a:pPr indent="-342900" lvl="0" marL="457200" rtl="0" algn="l">
              <a:spcBef>
                <a:spcPts val="1600"/>
              </a:spcBef>
              <a:spcAft>
                <a:spcPts val="0"/>
              </a:spcAft>
              <a:buSzPts val="1800"/>
              <a:buAutoNum type="alphaLcPeriod"/>
            </a:pPr>
            <a:r>
              <a:rPr lang="en"/>
              <a:t> 4 x 19 x 25</a:t>
            </a:r>
            <a:endParaRPr/>
          </a:p>
          <a:p>
            <a:pPr indent="0" lvl="0" marL="457200" rtl="0" algn="l">
              <a:spcBef>
                <a:spcPts val="1600"/>
              </a:spcBef>
              <a:spcAft>
                <a:spcPts val="0"/>
              </a:spcAft>
              <a:buNone/>
            </a:pPr>
            <a:r>
              <a:rPr i="1" lang="en" sz="1600"/>
              <a:t>= 19 x 4 x 25 = 19 x 100 = </a:t>
            </a:r>
            <a:r>
              <a:rPr b="1" i="1" lang="en" sz="1600"/>
              <a:t>1,900</a:t>
            </a:r>
            <a:endParaRPr b="1" i="1" sz="1600"/>
          </a:p>
          <a:p>
            <a:pPr indent="-342900" lvl="0" marL="457200" rtl="0" algn="l">
              <a:spcBef>
                <a:spcPts val="1600"/>
              </a:spcBef>
              <a:spcAft>
                <a:spcPts val="0"/>
              </a:spcAft>
              <a:buSzPts val="1800"/>
              <a:buAutoNum type="alphaLcPeriod"/>
            </a:pPr>
            <a:r>
              <a:rPr lang="en"/>
              <a:t>5 x 29 x 20</a:t>
            </a:r>
            <a:endParaRPr/>
          </a:p>
          <a:p>
            <a:pPr indent="0" lvl="0" marL="457200" rtl="0" algn="l">
              <a:spcBef>
                <a:spcPts val="1600"/>
              </a:spcBef>
              <a:spcAft>
                <a:spcPts val="0"/>
              </a:spcAft>
              <a:buNone/>
            </a:pPr>
            <a:r>
              <a:rPr i="1" lang="en" sz="1600"/>
              <a:t>= 29 x 5 x 20 = 29 x 100 = </a:t>
            </a:r>
            <a:r>
              <a:rPr b="1" i="1" lang="en" sz="1600"/>
              <a:t>2,900</a:t>
            </a:r>
            <a:endParaRPr b="1" i="1" sz="1600"/>
          </a:p>
          <a:p>
            <a:pPr indent="-342900" lvl="0" marL="457200" rtl="0" algn="l">
              <a:spcBef>
                <a:spcPts val="1600"/>
              </a:spcBef>
              <a:spcAft>
                <a:spcPts val="0"/>
              </a:spcAft>
              <a:buSzPts val="1800"/>
              <a:buAutoNum type="alphaLcPeriod"/>
            </a:pPr>
            <a:r>
              <a:rPr lang="en"/>
              <a:t>8 x 73 x 125</a:t>
            </a:r>
            <a:endParaRPr/>
          </a:p>
          <a:p>
            <a:pPr indent="0" lvl="0" marL="457200" rtl="0" algn="l">
              <a:spcBef>
                <a:spcPts val="1600"/>
              </a:spcBef>
              <a:spcAft>
                <a:spcPts val="1600"/>
              </a:spcAft>
              <a:buNone/>
            </a:pPr>
            <a:r>
              <a:rPr i="1" lang="en" sz="1600"/>
              <a:t>= 73 x 8 x 125 = 73 x 1000 = </a:t>
            </a:r>
            <a:r>
              <a:rPr b="1" i="1" lang="en" sz="1600"/>
              <a:t>73,000</a:t>
            </a:r>
            <a:endParaRPr b="1" i="1" sz="1600"/>
          </a:p>
        </p:txBody>
      </p:sp>
      <p:pic>
        <p:nvPicPr>
          <p:cNvPr descr="Cartoon Cheer GIF - Cartoon Cheer - Discover &amp; Share GIFs" id="186" name="Google Shape;186;p30"/>
          <p:cNvPicPr preferRelativeResize="0"/>
          <p:nvPr/>
        </p:nvPicPr>
        <p:blipFill>
          <a:blip r:embed="rId3">
            <a:alphaModFix/>
          </a:blip>
          <a:stretch>
            <a:fillRect/>
          </a:stretch>
        </p:blipFill>
        <p:spPr>
          <a:xfrm>
            <a:off x="6546300" y="2466050"/>
            <a:ext cx="2286000" cy="228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animEffect filter="fade" transition="in">
                                      <p:cBhvr>
                                        <p:cTn dur="1000"/>
                                        <p:tgtEl>
                                          <p:spTgt spid="1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1" st="1"/>
                                            </p:txEl>
                                          </p:spTgt>
                                        </p:tgtEl>
                                        <p:attrNameLst>
                                          <p:attrName>style.visibility</p:attrName>
                                        </p:attrNameLst>
                                      </p:cBhvr>
                                      <p:to>
                                        <p:strVal val="visible"/>
                                      </p:to>
                                    </p:set>
                                    <p:animEffect filter="fade" transition="in">
                                      <p:cBhvr>
                                        <p:cTn dur="1000"/>
                                        <p:tgtEl>
                                          <p:spTgt spid="1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2" st="2"/>
                                            </p:txEl>
                                          </p:spTgt>
                                        </p:tgtEl>
                                        <p:attrNameLst>
                                          <p:attrName>style.visibility</p:attrName>
                                        </p:attrNameLst>
                                      </p:cBhvr>
                                      <p:to>
                                        <p:strVal val="visible"/>
                                      </p:to>
                                    </p:set>
                                    <p:animEffect filter="fade" transition="in">
                                      <p:cBhvr>
                                        <p:cTn dur="1000"/>
                                        <p:tgtEl>
                                          <p:spTgt spid="1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3" st="3"/>
                                            </p:txEl>
                                          </p:spTgt>
                                        </p:tgtEl>
                                        <p:attrNameLst>
                                          <p:attrName>style.visibility</p:attrName>
                                        </p:attrNameLst>
                                      </p:cBhvr>
                                      <p:to>
                                        <p:strVal val="visible"/>
                                      </p:to>
                                    </p:set>
                                    <p:animEffect filter="fade" transition="in">
                                      <p:cBhvr>
                                        <p:cTn dur="1000"/>
                                        <p:tgtEl>
                                          <p:spTgt spid="18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4" st="4"/>
                                            </p:txEl>
                                          </p:spTgt>
                                        </p:tgtEl>
                                        <p:attrNameLst>
                                          <p:attrName>style.visibility</p:attrName>
                                        </p:attrNameLst>
                                      </p:cBhvr>
                                      <p:to>
                                        <p:strVal val="visible"/>
                                      </p:to>
                                    </p:set>
                                    <p:animEffect filter="fade" transition="in">
                                      <p:cBhvr>
                                        <p:cTn dur="1000"/>
                                        <p:tgtEl>
                                          <p:spTgt spid="18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5" st="5"/>
                                            </p:txEl>
                                          </p:spTgt>
                                        </p:tgtEl>
                                        <p:attrNameLst>
                                          <p:attrName>style.visibility</p:attrName>
                                        </p:attrNameLst>
                                      </p:cBhvr>
                                      <p:to>
                                        <p:strVal val="visible"/>
                                      </p:to>
                                    </p:set>
                                    <p:animEffect filter="fade" transition="in">
                                      <p:cBhvr>
                                        <p:cTn dur="1000"/>
                                        <p:tgtEl>
                                          <p:spTgt spid="18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6" st="6"/>
                                            </p:txEl>
                                          </p:spTgt>
                                        </p:tgtEl>
                                        <p:attrNameLst>
                                          <p:attrName>style.visibility</p:attrName>
                                        </p:attrNameLst>
                                      </p:cBhvr>
                                      <p:to>
                                        <p:strVal val="visible"/>
                                      </p:to>
                                    </p:set>
                                    <p:animEffect filter="fade" transition="in">
                                      <p:cBhvr>
                                        <p:cTn dur="1000"/>
                                        <p:tgtEl>
                                          <p:spTgt spid="18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Brain Teaser - Triangle Flipper</a:t>
            </a:r>
            <a:endParaRPr/>
          </a:p>
        </p:txBody>
      </p:sp>
      <p:sp>
        <p:nvSpPr>
          <p:cNvPr id="192" name="Google Shape;192;p31"/>
          <p:cNvSpPr txBox="1"/>
          <p:nvPr>
            <p:ph idx="1" type="body"/>
          </p:nvPr>
        </p:nvSpPr>
        <p:spPr>
          <a:xfrm>
            <a:off x="311700" y="1266325"/>
            <a:ext cx="8520600" cy="57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you reverse this triangle by moving just 3 circles?</a:t>
            </a:r>
            <a:endParaRPr/>
          </a:p>
          <a:p>
            <a:pPr indent="0" lvl="0" marL="0" rtl="0" algn="l">
              <a:spcBef>
                <a:spcPts val="1600"/>
              </a:spcBef>
              <a:spcAft>
                <a:spcPts val="1600"/>
              </a:spcAft>
              <a:buNone/>
            </a:pPr>
            <a:r>
              <a:t/>
            </a:r>
            <a:endParaRPr/>
          </a:p>
        </p:txBody>
      </p:sp>
      <p:sp>
        <p:nvSpPr>
          <p:cNvPr id="193" name="Google Shape;193;p31"/>
          <p:cNvSpPr/>
          <p:nvPr/>
        </p:nvSpPr>
        <p:spPr>
          <a:xfrm>
            <a:off x="4362825" y="23287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1"/>
          <p:cNvSpPr/>
          <p:nvPr/>
        </p:nvSpPr>
        <p:spPr>
          <a:xfrm>
            <a:off x="4743825" y="27859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1"/>
          <p:cNvSpPr/>
          <p:nvPr/>
        </p:nvSpPr>
        <p:spPr>
          <a:xfrm>
            <a:off x="5124825" y="33193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1"/>
          <p:cNvSpPr/>
          <p:nvPr/>
        </p:nvSpPr>
        <p:spPr>
          <a:xfrm>
            <a:off x="5505825" y="38527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1"/>
          <p:cNvSpPr/>
          <p:nvPr/>
        </p:nvSpPr>
        <p:spPr>
          <a:xfrm>
            <a:off x="4058025" y="27859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1"/>
          <p:cNvSpPr/>
          <p:nvPr/>
        </p:nvSpPr>
        <p:spPr>
          <a:xfrm>
            <a:off x="4439025" y="33193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1"/>
          <p:cNvSpPr/>
          <p:nvPr/>
        </p:nvSpPr>
        <p:spPr>
          <a:xfrm>
            <a:off x="3753225" y="33193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1"/>
          <p:cNvSpPr/>
          <p:nvPr/>
        </p:nvSpPr>
        <p:spPr>
          <a:xfrm>
            <a:off x="3448425" y="38527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1"/>
          <p:cNvSpPr/>
          <p:nvPr/>
        </p:nvSpPr>
        <p:spPr>
          <a:xfrm>
            <a:off x="4820025" y="38527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1"/>
          <p:cNvSpPr/>
          <p:nvPr/>
        </p:nvSpPr>
        <p:spPr>
          <a:xfrm>
            <a:off x="4134225" y="38527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1"/>
          <p:cNvSpPr txBox="1"/>
          <p:nvPr/>
        </p:nvSpPr>
        <p:spPr>
          <a:xfrm>
            <a:off x="2915100" y="2328775"/>
            <a:ext cx="3313800" cy="2124600"/>
          </a:xfrm>
          <a:prstGeom prst="rect">
            <a:avLst/>
          </a:prstGeom>
          <a:noFill/>
          <a:ln>
            <a:noFill/>
          </a:ln>
        </p:spPr>
        <p:txBody>
          <a:bodyPr anchorCtr="0" anchor="t" bIns="91425" lIns="91425" spcFirstLastPara="1" rIns="91425" wrap="square" tIns="91425">
            <a:noAutofit/>
          </a:bodyPr>
          <a:lstStyle/>
          <a:p>
            <a:pPr indent="0" lvl="0" marL="0" rtl="0" algn="ctr">
              <a:lnSpc>
                <a:spcPct val="200000"/>
              </a:lnSpc>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a:p>
            <a:pPr indent="0" lvl="0" marL="0" rtl="0" algn="ctr">
              <a:lnSpc>
                <a:spcPct val="150000"/>
              </a:lnSpc>
              <a:spcBef>
                <a:spcPts val="0"/>
              </a:spcBef>
              <a:spcAft>
                <a:spcPts val="0"/>
              </a:spcAft>
              <a:buNone/>
            </a:pPr>
            <a:r>
              <a:rPr lang="en">
                <a:latin typeface="Open Sans"/>
                <a:ea typeface="Open Sans"/>
                <a:cs typeface="Open Sans"/>
                <a:sym typeface="Open Sans"/>
              </a:rPr>
              <a:t>2            3</a:t>
            </a:r>
            <a:endParaRPr>
              <a:latin typeface="Open Sans"/>
              <a:ea typeface="Open Sans"/>
              <a:cs typeface="Open Sans"/>
              <a:sym typeface="Open Sans"/>
            </a:endParaRPr>
          </a:p>
          <a:p>
            <a:pPr indent="0" lvl="0" marL="0" rtl="0" algn="ctr">
              <a:lnSpc>
                <a:spcPct val="100000"/>
              </a:lnSpc>
              <a:spcBef>
                <a:spcPts val="0"/>
              </a:spcBef>
              <a:spcAft>
                <a:spcPts val="0"/>
              </a:spcAft>
              <a:buNone/>
            </a:pPr>
            <a:r>
              <a:t/>
            </a:r>
            <a:endParaRPr>
              <a:latin typeface="Open Sans"/>
              <a:ea typeface="Open Sans"/>
              <a:cs typeface="Open Sans"/>
              <a:sym typeface="Open Sans"/>
            </a:endParaRPr>
          </a:p>
          <a:p>
            <a:pPr indent="0" lvl="0" marL="0" rtl="0" algn="ctr">
              <a:lnSpc>
                <a:spcPct val="200000"/>
              </a:lnSpc>
              <a:spcBef>
                <a:spcPts val="0"/>
              </a:spcBef>
              <a:spcAft>
                <a:spcPts val="0"/>
              </a:spcAft>
              <a:buNone/>
            </a:pPr>
            <a:r>
              <a:rPr lang="en">
                <a:latin typeface="Open Sans"/>
                <a:ea typeface="Open Sans"/>
                <a:cs typeface="Open Sans"/>
                <a:sym typeface="Open Sans"/>
              </a:rPr>
              <a:t>4             5             6</a:t>
            </a:r>
            <a:endParaRPr>
              <a:latin typeface="Open Sans"/>
              <a:ea typeface="Open Sans"/>
              <a:cs typeface="Open Sans"/>
              <a:sym typeface="Open Sans"/>
            </a:endParaRPr>
          </a:p>
          <a:p>
            <a:pPr indent="0" lvl="0" marL="0" rtl="0" algn="ctr">
              <a:lnSpc>
                <a:spcPct val="100000"/>
              </a:lnSpc>
              <a:spcBef>
                <a:spcPts val="0"/>
              </a:spcBef>
              <a:spcAft>
                <a:spcPts val="0"/>
              </a:spcAft>
              <a:buNone/>
            </a:pPr>
            <a:r>
              <a:t/>
            </a:r>
            <a:endParaRPr sz="800">
              <a:latin typeface="Open Sans"/>
              <a:ea typeface="Open Sans"/>
              <a:cs typeface="Open Sans"/>
              <a:sym typeface="Open Sans"/>
            </a:endParaRPr>
          </a:p>
          <a:p>
            <a:pPr indent="0" lvl="0" marL="0" rtl="0" algn="ctr">
              <a:lnSpc>
                <a:spcPct val="100000"/>
              </a:lnSpc>
              <a:spcBef>
                <a:spcPts val="0"/>
              </a:spcBef>
              <a:spcAft>
                <a:spcPts val="0"/>
              </a:spcAft>
              <a:buNone/>
            </a:pPr>
            <a:r>
              <a:rPr lang="en">
                <a:latin typeface="Open Sans"/>
                <a:ea typeface="Open Sans"/>
                <a:cs typeface="Open Sans"/>
                <a:sym typeface="Open Sans"/>
              </a:rPr>
              <a:t>   7               8            9          10</a:t>
            </a:r>
            <a:endParaRPr>
              <a:latin typeface="Open Sans"/>
              <a:ea typeface="Open Sans"/>
              <a:cs typeface="Open Sans"/>
              <a:sym typeface="Open Sans"/>
            </a:endParaRPr>
          </a:p>
          <a:p>
            <a:pPr indent="0" lvl="0" marL="0" rtl="0" algn="ctr">
              <a:lnSpc>
                <a:spcPct val="200000"/>
              </a:lnSpc>
              <a:spcBef>
                <a:spcPts val="0"/>
              </a:spcBef>
              <a:spcAft>
                <a:spcPts val="0"/>
              </a:spcAft>
              <a:buNone/>
            </a:pPr>
            <a:r>
              <a:rPr lang="en">
                <a:latin typeface="Open Sans"/>
                <a:ea typeface="Open Sans"/>
                <a:cs typeface="Open Sans"/>
                <a:sym typeface="Open Sans"/>
              </a:rPr>
              <a:t> </a:t>
            </a:r>
            <a:endParaRPr>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 Up</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you use 4 of the number 4 to create…</a:t>
            </a:r>
            <a:endParaRPr/>
          </a:p>
          <a:p>
            <a:pPr indent="-342900" lvl="0" marL="457200" rtl="0" algn="l">
              <a:spcBef>
                <a:spcPts val="1600"/>
              </a:spcBef>
              <a:spcAft>
                <a:spcPts val="0"/>
              </a:spcAft>
              <a:buSzPts val="1800"/>
              <a:buAutoNum type="alphaLcPeriod"/>
            </a:pPr>
            <a:r>
              <a:rPr lang="en"/>
              <a:t>0</a:t>
            </a:r>
            <a:endParaRPr/>
          </a:p>
          <a:p>
            <a:pPr indent="0" lvl="0" marL="457200" rtl="0" algn="l">
              <a:spcBef>
                <a:spcPts val="1600"/>
              </a:spcBef>
              <a:spcAft>
                <a:spcPts val="0"/>
              </a:spcAft>
              <a:buNone/>
            </a:pPr>
            <a:r>
              <a:rPr i="1" lang="en" sz="1600"/>
              <a:t>Possible solution: 4 + 4 - 4 - 4 ; 4 x 4 - 4 x 4</a:t>
            </a:r>
            <a:endParaRPr i="1" sz="1600"/>
          </a:p>
          <a:p>
            <a:pPr indent="-342900" lvl="0" marL="457200" rtl="0" algn="l">
              <a:spcBef>
                <a:spcPts val="1600"/>
              </a:spcBef>
              <a:spcAft>
                <a:spcPts val="0"/>
              </a:spcAft>
              <a:buSzPts val="1800"/>
              <a:buAutoNum type="alphaLcPeriod"/>
            </a:pPr>
            <a:r>
              <a:rPr lang="en"/>
              <a:t>1</a:t>
            </a:r>
            <a:endParaRPr/>
          </a:p>
          <a:p>
            <a:pPr indent="0" lvl="0" marL="457200" rtl="0" algn="l">
              <a:spcBef>
                <a:spcPts val="1600"/>
              </a:spcBef>
              <a:spcAft>
                <a:spcPts val="0"/>
              </a:spcAft>
              <a:buNone/>
            </a:pPr>
            <a:r>
              <a:rPr i="1" lang="en" sz="1600"/>
              <a:t>Possible solution: 4 x 4 ÷ 4 ÷ 4 ; (4 + 4) ÷ (4 + 4)</a:t>
            </a:r>
            <a:endParaRPr i="1" sz="1600"/>
          </a:p>
          <a:p>
            <a:pPr indent="-342900" lvl="0" marL="457200" rtl="0" algn="l">
              <a:spcBef>
                <a:spcPts val="1600"/>
              </a:spcBef>
              <a:spcAft>
                <a:spcPts val="0"/>
              </a:spcAft>
              <a:buSzPts val="1800"/>
              <a:buAutoNum type="alphaLcPeriod"/>
            </a:pPr>
            <a:r>
              <a:rPr lang="en"/>
              <a:t>8</a:t>
            </a:r>
            <a:endParaRPr/>
          </a:p>
          <a:p>
            <a:pPr indent="0" lvl="0" marL="457200" rtl="0" algn="l">
              <a:spcBef>
                <a:spcPts val="1600"/>
              </a:spcBef>
              <a:spcAft>
                <a:spcPts val="1600"/>
              </a:spcAft>
              <a:buNone/>
            </a:pPr>
            <a:r>
              <a:rPr i="1" lang="en" sz="1600"/>
              <a:t>Possible solution: 4 + 4 + 4 - 4; 4 x 4 - 4 - 4 </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73">
                                            <p:txEl>
                                              <p:pRg end="0" st="0"/>
                                            </p:txEl>
                                          </p:spTgt>
                                        </p:tgtEl>
                                        <p:attrNameLst>
                                          <p:attrName>style.visibility</p:attrName>
                                        </p:attrNameLst>
                                      </p:cBhvr>
                                      <p:to>
                                        <p:strVal val="visible"/>
                                      </p:to>
                                    </p:set>
                                    <p:anim calcmode="lin" valueType="num">
                                      <p:cBhvr additive="base">
                                        <p:cTn dur="500"/>
                                        <p:tgtEl>
                                          <p:spTgt spid="7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73">
                                            <p:txEl>
                                              <p:pRg end="1" st="1"/>
                                            </p:txEl>
                                          </p:spTgt>
                                        </p:tgtEl>
                                        <p:attrNameLst>
                                          <p:attrName>style.visibility</p:attrName>
                                        </p:attrNameLst>
                                      </p:cBhvr>
                                      <p:to>
                                        <p:strVal val="visible"/>
                                      </p:to>
                                    </p:set>
                                    <p:anim calcmode="lin" valueType="num">
                                      <p:cBhvr additive="base">
                                        <p:cTn dur="500"/>
                                        <p:tgtEl>
                                          <p:spTgt spid="7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73">
                                            <p:txEl>
                                              <p:pRg end="2" st="2"/>
                                            </p:txEl>
                                          </p:spTgt>
                                        </p:tgtEl>
                                        <p:attrNameLst>
                                          <p:attrName>style.visibility</p:attrName>
                                        </p:attrNameLst>
                                      </p:cBhvr>
                                      <p:to>
                                        <p:strVal val="visible"/>
                                      </p:to>
                                    </p:set>
                                    <p:anim calcmode="lin" valueType="num">
                                      <p:cBhvr additive="base">
                                        <p:cTn dur="500"/>
                                        <p:tgtEl>
                                          <p:spTgt spid="7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73">
                                            <p:txEl>
                                              <p:pRg end="3" st="3"/>
                                            </p:txEl>
                                          </p:spTgt>
                                        </p:tgtEl>
                                        <p:attrNameLst>
                                          <p:attrName>style.visibility</p:attrName>
                                        </p:attrNameLst>
                                      </p:cBhvr>
                                      <p:to>
                                        <p:strVal val="visible"/>
                                      </p:to>
                                    </p:set>
                                    <p:anim calcmode="lin" valueType="num">
                                      <p:cBhvr additive="base">
                                        <p:cTn dur="500"/>
                                        <p:tgtEl>
                                          <p:spTgt spid="7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73">
                                            <p:txEl>
                                              <p:pRg end="4" st="4"/>
                                            </p:txEl>
                                          </p:spTgt>
                                        </p:tgtEl>
                                        <p:attrNameLst>
                                          <p:attrName>style.visibility</p:attrName>
                                        </p:attrNameLst>
                                      </p:cBhvr>
                                      <p:to>
                                        <p:strVal val="visible"/>
                                      </p:to>
                                    </p:set>
                                    <p:anim calcmode="lin" valueType="num">
                                      <p:cBhvr additive="base">
                                        <p:cTn dur="500"/>
                                        <p:tgtEl>
                                          <p:spTgt spid="7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73">
                                            <p:txEl>
                                              <p:pRg end="5" st="5"/>
                                            </p:txEl>
                                          </p:spTgt>
                                        </p:tgtEl>
                                        <p:attrNameLst>
                                          <p:attrName>style.visibility</p:attrName>
                                        </p:attrNameLst>
                                      </p:cBhvr>
                                      <p:to>
                                        <p:strVal val="visible"/>
                                      </p:to>
                                    </p:set>
                                    <p:anim calcmode="lin" valueType="num">
                                      <p:cBhvr additive="base">
                                        <p:cTn dur="500"/>
                                        <p:tgtEl>
                                          <p:spTgt spid="7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73">
                                            <p:txEl>
                                              <p:pRg end="6" st="6"/>
                                            </p:txEl>
                                          </p:spTgt>
                                        </p:tgtEl>
                                        <p:attrNameLst>
                                          <p:attrName>style.visibility</p:attrName>
                                        </p:attrNameLst>
                                      </p:cBhvr>
                                      <p:to>
                                        <p:strVal val="visible"/>
                                      </p:to>
                                    </p:set>
                                    <p:anim calcmode="lin" valueType="num">
                                      <p:cBhvr additive="base">
                                        <p:cTn dur="500"/>
                                        <p:tgtEl>
                                          <p:spTgt spid="7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Brain Teaser - Triangle Flipper</a:t>
            </a:r>
            <a:endParaRPr/>
          </a:p>
        </p:txBody>
      </p:sp>
      <p:sp>
        <p:nvSpPr>
          <p:cNvPr id="209" name="Google Shape;209;p32"/>
          <p:cNvSpPr txBox="1"/>
          <p:nvPr>
            <p:ph idx="1" type="body"/>
          </p:nvPr>
        </p:nvSpPr>
        <p:spPr>
          <a:xfrm>
            <a:off x="311700" y="1266325"/>
            <a:ext cx="8520600" cy="1305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Let’s see...</a:t>
            </a:r>
            <a:endParaRPr/>
          </a:p>
        </p:txBody>
      </p:sp>
      <p:sp>
        <p:nvSpPr>
          <p:cNvPr id="210" name="Google Shape;210;p32"/>
          <p:cNvSpPr/>
          <p:nvPr/>
        </p:nvSpPr>
        <p:spPr>
          <a:xfrm>
            <a:off x="4439025" y="4309900"/>
            <a:ext cx="396300" cy="3762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2"/>
          <p:cNvSpPr/>
          <p:nvPr/>
        </p:nvSpPr>
        <p:spPr>
          <a:xfrm>
            <a:off x="4820025" y="27859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2"/>
          <p:cNvSpPr/>
          <p:nvPr/>
        </p:nvSpPr>
        <p:spPr>
          <a:xfrm>
            <a:off x="5124825" y="33193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2"/>
          <p:cNvSpPr/>
          <p:nvPr/>
        </p:nvSpPr>
        <p:spPr>
          <a:xfrm>
            <a:off x="5505825" y="2785900"/>
            <a:ext cx="396300" cy="3762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2"/>
          <p:cNvSpPr/>
          <p:nvPr/>
        </p:nvSpPr>
        <p:spPr>
          <a:xfrm>
            <a:off x="4134225" y="27859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2"/>
          <p:cNvSpPr/>
          <p:nvPr/>
        </p:nvSpPr>
        <p:spPr>
          <a:xfrm>
            <a:off x="4439025" y="33193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2"/>
          <p:cNvSpPr/>
          <p:nvPr/>
        </p:nvSpPr>
        <p:spPr>
          <a:xfrm>
            <a:off x="3753225" y="33193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2"/>
          <p:cNvSpPr/>
          <p:nvPr/>
        </p:nvSpPr>
        <p:spPr>
          <a:xfrm>
            <a:off x="3448425" y="2785900"/>
            <a:ext cx="396300" cy="3762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2"/>
          <p:cNvSpPr/>
          <p:nvPr/>
        </p:nvSpPr>
        <p:spPr>
          <a:xfrm>
            <a:off x="4820025" y="38527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2"/>
          <p:cNvSpPr/>
          <p:nvPr/>
        </p:nvSpPr>
        <p:spPr>
          <a:xfrm>
            <a:off x="4134225" y="3852700"/>
            <a:ext cx="396300" cy="376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2"/>
          <p:cNvSpPr/>
          <p:nvPr/>
        </p:nvSpPr>
        <p:spPr>
          <a:xfrm>
            <a:off x="4362825" y="2328700"/>
            <a:ext cx="396300" cy="3762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2"/>
          <p:cNvSpPr/>
          <p:nvPr/>
        </p:nvSpPr>
        <p:spPr>
          <a:xfrm>
            <a:off x="5505825" y="3852700"/>
            <a:ext cx="396300" cy="3762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2"/>
          <p:cNvSpPr/>
          <p:nvPr/>
        </p:nvSpPr>
        <p:spPr>
          <a:xfrm>
            <a:off x="3448425" y="3852700"/>
            <a:ext cx="396300" cy="3762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2"/>
          <p:cNvSpPr txBox="1"/>
          <p:nvPr/>
        </p:nvSpPr>
        <p:spPr>
          <a:xfrm>
            <a:off x="2915100" y="2328775"/>
            <a:ext cx="3313800" cy="2124600"/>
          </a:xfrm>
          <a:prstGeom prst="rect">
            <a:avLst/>
          </a:prstGeom>
          <a:noFill/>
          <a:ln>
            <a:noFill/>
          </a:ln>
        </p:spPr>
        <p:txBody>
          <a:bodyPr anchorCtr="0" anchor="t" bIns="91425" lIns="91425" spcFirstLastPara="1" rIns="91425" wrap="square" tIns="91425">
            <a:noAutofit/>
          </a:bodyPr>
          <a:lstStyle/>
          <a:p>
            <a:pPr indent="0" lvl="0" marL="0" rtl="0" algn="ctr">
              <a:lnSpc>
                <a:spcPct val="200000"/>
              </a:lnSpc>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a:p>
            <a:pPr indent="0" lvl="0" marL="0" rtl="0" algn="ctr">
              <a:lnSpc>
                <a:spcPct val="150000"/>
              </a:lnSpc>
              <a:spcBef>
                <a:spcPts val="0"/>
              </a:spcBef>
              <a:spcAft>
                <a:spcPts val="0"/>
              </a:spcAft>
              <a:buNone/>
            </a:pPr>
            <a:r>
              <a:rPr lang="en">
                <a:latin typeface="Open Sans"/>
                <a:ea typeface="Open Sans"/>
                <a:cs typeface="Open Sans"/>
                <a:sym typeface="Open Sans"/>
              </a:rPr>
              <a:t>2            3</a:t>
            </a:r>
            <a:endParaRPr>
              <a:latin typeface="Open Sans"/>
              <a:ea typeface="Open Sans"/>
              <a:cs typeface="Open Sans"/>
              <a:sym typeface="Open Sans"/>
            </a:endParaRPr>
          </a:p>
          <a:p>
            <a:pPr indent="0" lvl="0" marL="0" rtl="0" algn="ctr">
              <a:lnSpc>
                <a:spcPct val="100000"/>
              </a:lnSpc>
              <a:spcBef>
                <a:spcPts val="0"/>
              </a:spcBef>
              <a:spcAft>
                <a:spcPts val="0"/>
              </a:spcAft>
              <a:buNone/>
            </a:pPr>
            <a:r>
              <a:t/>
            </a:r>
            <a:endParaRPr>
              <a:latin typeface="Open Sans"/>
              <a:ea typeface="Open Sans"/>
              <a:cs typeface="Open Sans"/>
              <a:sym typeface="Open Sans"/>
            </a:endParaRPr>
          </a:p>
          <a:p>
            <a:pPr indent="0" lvl="0" marL="0" rtl="0" algn="ctr">
              <a:lnSpc>
                <a:spcPct val="200000"/>
              </a:lnSpc>
              <a:spcBef>
                <a:spcPts val="0"/>
              </a:spcBef>
              <a:spcAft>
                <a:spcPts val="0"/>
              </a:spcAft>
              <a:buNone/>
            </a:pPr>
            <a:r>
              <a:rPr lang="en">
                <a:latin typeface="Open Sans"/>
                <a:ea typeface="Open Sans"/>
                <a:cs typeface="Open Sans"/>
                <a:sym typeface="Open Sans"/>
              </a:rPr>
              <a:t>4             5             6</a:t>
            </a:r>
            <a:endParaRPr>
              <a:latin typeface="Open Sans"/>
              <a:ea typeface="Open Sans"/>
              <a:cs typeface="Open Sans"/>
              <a:sym typeface="Open Sans"/>
            </a:endParaRPr>
          </a:p>
          <a:p>
            <a:pPr indent="0" lvl="0" marL="0" rtl="0" algn="ctr">
              <a:lnSpc>
                <a:spcPct val="100000"/>
              </a:lnSpc>
              <a:spcBef>
                <a:spcPts val="0"/>
              </a:spcBef>
              <a:spcAft>
                <a:spcPts val="0"/>
              </a:spcAft>
              <a:buNone/>
            </a:pPr>
            <a:r>
              <a:t/>
            </a:r>
            <a:endParaRPr sz="800">
              <a:latin typeface="Open Sans"/>
              <a:ea typeface="Open Sans"/>
              <a:cs typeface="Open Sans"/>
              <a:sym typeface="Open Sans"/>
            </a:endParaRPr>
          </a:p>
          <a:p>
            <a:pPr indent="0" lvl="0" marL="0" rtl="0" algn="ctr">
              <a:lnSpc>
                <a:spcPct val="100000"/>
              </a:lnSpc>
              <a:spcBef>
                <a:spcPts val="0"/>
              </a:spcBef>
              <a:spcAft>
                <a:spcPts val="0"/>
              </a:spcAft>
              <a:buNone/>
            </a:pPr>
            <a:r>
              <a:rPr lang="en">
                <a:latin typeface="Open Sans"/>
                <a:ea typeface="Open Sans"/>
                <a:cs typeface="Open Sans"/>
                <a:sym typeface="Open Sans"/>
              </a:rPr>
              <a:t>   7               8            9          10</a:t>
            </a:r>
            <a:endParaRPr>
              <a:latin typeface="Open Sans"/>
              <a:ea typeface="Open Sans"/>
              <a:cs typeface="Open Sans"/>
              <a:sym typeface="Open Sans"/>
            </a:endParaRPr>
          </a:p>
          <a:p>
            <a:pPr indent="0" lvl="0" marL="0" rtl="0" algn="ctr">
              <a:lnSpc>
                <a:spcPct val="200000"/>
              </a:lnSpc>
              <a:spcBef>
                <a:spcPts val="0"/>
              </a:spcBef>
              <a:spcAft>
                <a:spcPts val="0"/>
              </a:spcAft>
              <a:buNone/>
            </a:pPr>
            <a:r>
              <a:rPr lang="en">
                <a:latin typeface="Open Sans"/>
                <a:ea typeface="Open Sans"/>
                <a:cs typeface="Open Sans"/>
                <a:sym typeface="Open Sans"/>
              </a:rPr>
              <a:t> </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0"/>
                                        <p:tgtEl>
                                          <p:spTgt spid="210"/>
                                        </p:tgtEl>
                                      </p:cBhvr>
                                    </p:animEffect>
                                  </p:childTnLst>
                                </p:cTn>
                              </p:par>
                              <p:par>
                                <p:cTn fill="hold" nodeType="withEffect" presetClass="exit" presetID="10" presetSubtype="0">
                                  <p:stCondLst>
                                    <p:cond delay="0"/>
                                  </p:stCondLst>
                                  <p:childTnLst>
                                    <p:animEffect filter="fade" transition="out">
                                      <p:cBhvr>
                                        <p:cTn dur="5000"/>
                                        <p:tgtEl>
                                          <p:spTgt spid="220"/>
                                        </p:tgtEl>
                                      </p:cBhvr>
                                    </p:animEffect>
                                    <p:set>
                                      <p:cBhvr>
                                        <p:cTn dur="1" fill="hold">
                                          <p:stCondLst>
                                            <p:cond delay="5000"/>
                                          </p:stCondLst>
                                        </p:cTn>
                                        <p:tgtEl>
                                          <p:spTgt spid="22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221"/>
                                        </p:tgtEl>
                                      </p:cBhvr>
                                    </p:animEffect>
                                    <p:set>
                                      <p:cBhvr>
                                        <p:cTn dur="1" fill="hold">
                                          <p:stCondLst>
                                            <p:cond delay="5000"/>
                                          </p:stCondLst>
                                        </p:cTn>
                                        <p:tgtEl>
                                          <p:spTgt spid="22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222"/>
                                        </p:tgtEl>
                                      </p:cBhvr>
                                    </p:animEffect>
                                    <p:set>
                                      <p:cBhvr>
                                        <p:cTn dur="1" fill="hold">
                                          <p:stCondLst>
                                            <p:cond delay="5000"/>
                                          </p:stCondLst>
                                        </p:cTn>
                                        <p:tgtEl>
                                          <p:spTgt spid="2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a:t>
            </a:r>
            <a:endParaRPr/>
          </a:p>
        </p:txBody>
      </p:sp>
      <p:sp>
        <p:nvSpPr>
          <p:cNvPr id="229" name="Google Shape;229;p33"/>
          <p:cNvSpPr txBox="1"/>
          <p:nvPr>
            <p:ph idx="1" type="body"/>
          </p:nvPr>
        </p:nvSpPr>
        <p:spPr>
          <a:xfrm>
            <a:off x="311700" y="1266325"/>
            <a:ext cx="53388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I’d like to introduce you all to a simple game called 24.</a:t>
            </a:r>
            <a:endParaRPr/>
          </a:p>
          <a:p>
            <a:pPr indent="0" lvl="0" marL="0" rtl="0" algn="l">
              <a:spcBef>
                <a:spcPts val="1600"/>
              </a:spcBef>
              <a:spcAft>
                <a:spcPts val="0"/>
              </a:spcAft>
              <a:buNone/>
            </a:pPr>
            <a:r>
              <a:rPr lang="en"/>
              <a:t>To play, all you need is a deck of cards. </a:t>
            </a:r>
            <a:endParaRPr/>
          </a:p>
          <a:p>
            <a:pPr indent="0" lvl="0" marL="0" rtl="0" algn="l">
              <a:spcBef>
                <a:spcPts val="1600"/>
              </a:spcBef>
              <a:spcAft>
                <a:spcPts val="0"/>
              </a:spcAft>
              <a:buNone/>
            </a:pPr>
            <a:r>
              <a:rPr lang="en"/>
              <a:t>Shuffle the deck, then draw out 4 cards.</a:t>
            </a:r>
            <a:endParaRPr/>
          </a:p>
          <a:p>
            <a:pPr indent="0" lvl="0" marL="0" rtl="0" algn="l">
              <a:spcBef>
                <a:spcPts val="1600"/>
              </a:spcBef>
              <a:spcAft>
                <a:spcPts val="0"/>
              </a:spcAft>
              <a:buNone/>
            </a:pPr>
            <a:r>
              <a:rPr lang="en"/>
              <a:t>Your goal is to make the number 24 using those 4 cards - You can use addition, subtraction, multiplication, division, and more!</a:t>
            </a:r>
            <a:endParaRPr/>
          </a:p>
          <a:p>
            <a:pPr indent="0" lvl="0" marL="0" rtl="0" algn="l">
              <a:spcBef>
                <a:spcPts val="1600"/>
              </a:spcBef>
              <a:spcAft>
                <a:spcPts val="1600"/>
              </a:spcAft>
              <a:buNone/>
            </a:pPr>
            <a:r>
              <a:rPr lang="en"/>
              <a:t>(A = 1, J = 11, Q = 12, K = 13)</a:t>
            </a:r>
            <a:endParaRPr/>
          </a:p>
        </p:txBody>
      </p:sp>
      <p:pic>
        <p:nvPicPr>
          <p:cNvPr descr="Cat Cartoons Playing Cards – New York Puzzle Company" id="230" name="Google Shape;230;p33"/>
          <p:cNvPicPr preferRelativeResize="0"/>
          <p:nvPr/>
        </p:nvPicPr>
        <p:blipFill>
          <a:blip r:embed="rId3">
            <a:alphaModFix/>
          </a:blip>
          <a:stretch>
            <a:fillRect/>
          </a:stretch>
        </p:blipFill>
        <p:spPr>
          <a:xfrm>
            <a:off x="5650650" y="1381924"/>
            <a:ext cx="3181650" cy="207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anim calcmode="lin" valueType="num">
                                      <p:cBhvr additive="base">
                                        <p:cTn dur="1"/>
                                        <p:tgtEl>
                                          <p:spTgt spid="22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9">
                                            <p:txEl>
                                              <p:pRg end="1" st="1"/>
                                            </p:txEl>
                                          </p:spTgt>
                                        </p:tgtEl>
                                        <p:attrNameLst>
                                          <p:attrName>style.visibility</p:attrName>
                                        </p:attrNameLst>
                                      </p:cBhvr>
                                      <p:to>
                                        <p:strVal val="visible"/>
                                      </p:to>
                                    </p:set>
                                    <p:anim calcmode="lin" valueType="num">
                                      <p:cBhvr additive="base">
                                        <p:cTn dur="1"/>
                                        <p:tgtEl>
                                          <p:spTgt spid="22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9">
                                            <p:txEl>
                                              <p:pRg end="2" st="2"/>
                                            </p:txEl>
                                          </p:spTgt>
                                        </p:tgtEl>
                                        <p:attrNameLst>
                                          <p:attrName>style.visibility</p:attrName>
                                        </p:attrNameLst>
                                      </p:cBhvr>
                                      <p:to>
                                        <p:strVal val="visible"/>
                                      </p:to>
                                    </p:set>
                                    <p:anim calcmode="lin" valueType="num">
                                      <p:cBhvr additive="base">
                                        <p:cTn dur="1"/>
                                        <p:tgtEl>
                                          <p:spTgt spid="22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9">
                                            <p:txEl>
                                              <p:pRg end="3" st="3"/>
                                            </p:txEl>
                                          </p:spTgt>
                                        </p:tgtEl>
                                        <p:attrNameLst>
                                          <p:attrName>style.visibility</p:attrName>
                                        </p:attrNameLst>
                                      </p:cBhvr>
                                      <p:to>
                                        <p:strVal val="visible"/>
                                      </p:to>
                                    </p:set>
                                    <p:anim calcmode="lin" valueType="num">
                                      <p:cBhvr additive="base">
                                        <p:cTn dur="1"/>
                                        <p:tgtEl>
                                          <p:spTgt spid="22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9">
                                            <p:txEl>
                                              <p:pRg end="4" st="4"/>
                                            </p:txEl>
                                          </p:spTgt>
                                        </p:tgtEl>
                                        <p:attrNameLst>
                                          <p:attrName>style.visibility</p:attrName>
                                        </p:attrNameLst>
                                      </p:cBhvr>
                                      <p:to>
                                        <p:strVal val="visible"/>
                                      </p:to>
                                    </p:set>
                                    <p:anim calcmode="lin" valueType="num">
                                      <p:cBhvr additive="base">
                                        <p:cTn dur="1"/>
                                        <p:tgtEl>
                                          <p:spTgt spid="22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 Sample </a:t>
            </a:r>
            <a:endParaRPr/>
          </a:p>
        </p:txBody>
      </p:sp>
      <p:sp>
        <p:nvSpPr>
          <p:cNvPr id="236" name="Google Shape;236;p34"/>
          <p:cNvSpPr txBox="1"/>
          <p:nvPr>
            <p:ph idx="1" type="body"/>
          </p:nvPr>
        </p:nvSpPr>
        <p:spPr>
          <a:xfrm>
            <a:off x="311700" y="1246000"/>
            <a:ext cx="8520600" cy="650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Here, I’ve drawn out 4 cards. Can you make the number 24 using them?</a:t>
            </a:r>
            <a:endParaRPr/>
          </a:p>
        </p:txBody>
      </p:sp>
      <p:pic>
        <p:nvPicPr>
          <p:cNvPr id="237" name="Google Shape;237;p34"/>
          <p:cNvPicPr preferRelativeResize="0"/>
          <p:nvPr/>
        </p:nvPicPr>
        <p:blipFill>
          <a:blip r:embed="rId3">
            <a:alphaModFix/>
          </a:blip>
          <a:stretch>
            <a:fillRect/>
          </a:stretch>
        </p:blipFill>
        <p:spPr>
          <a:xfrm>
            <a:off x="713600" y="2130575"/>
            <a:ext cx="1377925" cy="2111400"/>
          </a:xfrm>
          <a:prstGeom prst="rect">
            <a:avLst/>
          </a:prstGeom>
          <a:noFill/>
          <a:ln>
            <a:noFill/>
          </a:ln>
        </p:spPr>
      </p:pic>
      <p:pic>
        <p:nvPicPr>
          <p:cNvPr id="238" name="Google Shape;238;p34"/>
          <p:cNvPicPr preferRelativeResize="0"/>
          <p:nvPr/>
        </p:nvPicPr>
        <p:blipFill>
          <a:blip r:embed="rId4">
            <a:alphaModFix/>
          </a:blip>
          <a:stretch>
            <a:fillRect/>
          </a:stretch>
        </p:blipFill>
        <p:spPr>
          <a:xfrm>
            <a:off x="2466200" y="2130559"/>
            <a:ext cx="1377925" cy="2111428"/>
          </a:xfrm>
          <a:prstGeom prst="rect">
            <a:avLst/>
          </a:prstGeom>
          <a:noFill/>
          <a:ln>
            <a:noFill/>
          </a:ln>
        </p:spPr>
      </p:pic>
      <p:pic>
        <p:nvPicPr>
          <p:cNvPr id="239" name="Google Shape;239;p34"/>
          <p:cNvPicPr preferRelativeResize="0"/>
          <p:nvPr/>
        </p:nvPicPr>
        <p:blipFill>
          <a:blip r:embed="rId5">
            <a:alphaModFix/>
          </a:blip>
          <a:stretch>
            <a:fillRect/>
          </a:stretch>
        </p:blipFill>
        <p:spPr>
          <a:xfrm>
            <a:off x="4265925" y="2124580"/>
            <a:ext cx="1377925" cy="2111396"/>
          </a:xfrm>
          <a:prstGeom prst="rect">
            <a:avLst/>
          </a:prstGeom>
          <a:noFill/>
          <a:ln>
            <a:noFill/>
          </a:ln>
        </p:spPr>
      </p:pic>
      <p:pic>
        <p:nvPicPr>
          <p:cNvPr id="240" name="Google Shape;240;p34"/>
          <p:cNvPicPr preferRelativeResize="0"/>
          <p:nvPr/>
        </p:nvPicPr>
        <p:blipFill>
          <a:blip r:embed="rId6">
            <a:alphaModFix/>
          </a:blip>
          <a:stretch>
            <a:fillRect/>
          </a:stretch>
        </p:blipFill>
        <p:spPr>
          <a:xfrm>
            <a:off x="6094725" y="2124580"/>
            <a:ext cx="1377925" cy="211139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a:t>
            </a:r>
            <a:endParaRPr/>
          </a:p>
        </p:txBody>
      </p:sp>
      <p:sp>
        <p:nvSpPr>
          <p:cNvPr id="246" name="Google Shape;246;p35"/>
          <p:cNvSpPr txBox="1"/>
          <p:nvPr>
            <p:ph idx="1" type="body"/>
          </p:nvPr>
        </p:nvSpPr>
        <p:spPr>
          <a:xfrm>
            <a:off x="311700" y="1266325"/>
            <a:ext cx="8520600" cy="118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just some solutions:</a:t>
            </a:r>
            <a:endParaRPr/>
          </a:p>
          <a:p>
            <a:pPr indent="0" lvl="0" marL="0" rtl="0" algn="l">
              <a:spcBef>
                <a:spcPts val="1600"/>
              </a:spcBef>
              <a:spcAft>
                <a:spcPts val="0"/>
              </a:spcAft>
              <a:buNone/>
            </a:pPr>
            <a:r>
              <a:rPr lang="en"/>
              <a:t>(6 x 2) + (3 x 4) = 12 + 12 = 24</a:t>
            </a:r>
            <a:endParaRPr/>
          </a:p>
          <a:p>
            <a:pPr indent="0" lvl="0" marL="0" rtl="0" algn="l">
              <a:spcBef>
                <a:spcPts val="1600"/>
              </a:spcBef>
              <a:spcAft>
                <a:spcPts val="0"/>
              </a:spcAft>
              <a:buNone/>
            </a:pPr>
            <a:r>
              <a:rPr lang="en"/>
              <a:t>(6 x 3) + 2 + 4 = 18 + 6 = 24</a:t>
            </a:r>
            <a:endParaRPr/>
          </a:p>
          <a:p>
            <a:pPr indent="0" lvl="0" marL="0" rtl="0" algn="l">
              <a:spcBef>
                <a:spcPts val="1600"/>
              </a:spcBef>
              <a:spcAft>
                <a:spcPts val="0"/>
              </a:spcAft>
              <a:buNone/>
            </a:pPr>
            <a:r>
              <a:rPr lang="en"/>
              <a:t>(4 x 6) x (3 - 2) = 24 x 1 = 24</a:t>
            </a:r>
            <a:endParaRPr/>
          </a:p>
          <a:p>
            <a:pPr indent="0" lvl="0" marL="0" rtl="0" algn="l">
              <a:spcBef>
                <a:spcPts val="1600"/>
              </a:spcBef>
              <a:spcAft>
                <a:spcPts val="0"/>
              </a:spcAft>
              <a:buNone/>
            </a:pPr>
            <a:r>
              <a:rPr lang="en"/>
              <a:t>(6 - 3) x 2 x 4 = 3 x 8 = 24</a:t>
            </a:r>
            <a:endParaRPr/>
          </a:p>
          <a:p>
            <a:pPr indent="0" lvl="0" marL="0" rtl="0" algn="l">
              <a:spcBef>
                <a:spcPts val="1600"/>
              </a:spcBef>
              <a:spcAft>
                <a:spcPts val="1600"/>
              </a:spcAft>
              <a:buNone/>
            </a:pPr>
            <a:r>
              <a:rPr lang="en"/>
              <a:t>4! </a:t>
            </a:r>
            <a:r>
              <a:rPr lang="en"/>
              <a:t>x</a:t>
            </a:r>
            <a:r>
              <a:rPr lang="en"/>
              <a:t> (6 - 3 - 2) = 24 x 1 = 24</a:t>
            </a:r>
            <a:endParaRPr/>
          </a:p>
        </p:txBody>
      </p:sp>
      <p:pic>
        <p:nvPicPr>
          <p:cNvPr id="247" name="Google Shape;247;p35"/>
          <p:cNvPicPr preferRelativeResize="0"/>
          <p:nvPr/>
        </p:nvPicPr>
        <p:blipFill>
          <a:blip r:embed="rId3">
            <a:alphaModFix/>
          </a:blip>
          <a:stretch>
            <a:fillRect/>
          </a:stretch>
        </p:blipFill>
        <p:spPr>
          <a:xfrm>
            <a:off x="4142600" y="1947086"/>
            <a:ext cx="1116954" cy="1456680"/>
          </a:xfrm>
          <a:prstGeom prst="rect">
            <a:avLst/>
          </a:prstGeom>
          <a:noFill/>
          <a:ln>
            <a:noFill/>
          </a:ln>
        </p:spPr>
      </p:pic>
      <p:pic>
        <p:nvPicPr>
          <p:cNvPr id="248" name="Google Shape;248;p35"/>
          <p:cNvPicPr preferRelativeResize="0"/>
          <p:nvPr/>
        </p:nvPicPr>
        <p:blipFill>
          <a:blip r:embed="rId4">
            <a:alphaModFix/>
          </a:blip>
          <a:stretch>
            <a:fillRect/>
          </a:stretch>
        </p:blipFill>
        <p:spPr>
          <a:xfrm>
            <a:off x="5334668" y="1947075"/>
            <a:ext cx="1116954" cy="1456700"/>
          </a:xfrm>
          <a:prstGeom prst="rect">
            <a:avLst/>
          </a:prstGeom>
          <a:noFill/>
          <a:ln>
            <a:noFill/>
          </a:ln>
        </p:spPr>
      </p:pic>
      <p:pic>
        <p:nvPicPr>
          <p:cNvPr id="249" name="Google Shape;249;p35"/>
          <p:cNvPicPr preferRelativeResize="0"/>
          <p:nvPr/>
        </p:nvPicPr>
        <p:blipFill>
          <a:blip r:embed="rId5">
            <a:alphaModFix/>
          </a:blip>
          <a:stretch>
            <a:fillRect/>
          </a:stretch>
        </p:blipFill>
        <p:spPr>
          <a:xfrm>
            <a:off x="6488736" y="1942950"/>
            <a:ext cx="1116954" cy="1456678"/>
          </a:xfrm>
          <a:prstGeom prst="rect">
            <a:avLst/>
          </a:prstGeom>
          <a:noFill/>
          <a:ln>
            <a:noFill/>
          </a:ln>
        </p:spPr>
      </p:pic>
      <p:pic>
        <p:nvPicPr>
          <p:cNvPr id="250" name="Google Shape;250;p35"/>
          <p:cNvPicPr preferRelativeResize="0"/>
          <p:nvPr/>
        </p:nvPicPr>
        <p:blipFill>
          <a:blip r:embed="rId6">
            <a:alphaModFix/>
          </a:blip>
          <a:stretch>
            <a:fillRect/>
          </a:stretch>
        </p:blipFill>
        <p:spPr>
          <a:xfrm>
            <a:off x="7666372" y="1942950"/>
            <a:ext cx="1116954" cy="145667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a:t>
            </a:r>
            <a:endParaRPr/>
          </a:p>
        </p:txBody>
      </p:sp>
      <p:sp>
        <p:nvSpPr>
          <p:cNvPr id="256" name="Google Shape;256;p36"/>
          <p:cNvSpPr txBox="1"/>
          <p:nvPr>
            <p:ph idx="1" type="body"/>
          </p:nvPr>
        </p:nvSpPr>
        <p:spPr>
          <a:xfrm>
            <a:off x="311700" y="1266325"/>
            <a:ext cx="8520600" cy="467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Let’s try another game, with 4 new cards!</a:t>
            </a:r>
            <a:endParaRPr/>
          </a:p>
        </p:txBody>
      </p:sp>
      <p:pic>
        <p:nvPicPr>
          <p:cNvPr id="257" name="Google Shape;257;p36"/>
          <p:cNvPicPr preferRelativeResize="0"/>
          <p:nvPr/>
        </p:nvPicPr>
        <p:blipFill>
          <a:blip r:embed="rId3">
            <a:alphaModFix/>
          </a:blip>
          <a:stretch>
            <a:fillRect/>
          </a:stretch>
        </p:blipFill>
        <p:spPr>
          <a:xfrm>
            <a:off x="1625241" y="2140487"/>
            <a:ext cx="1312090" cy="2007164"/>
          </a:xfrm>
          <a:prstGeom prst="rect">
            <a:avLst/>
          </a:prstGeom>
          <a:noFill/>
          <a:ln>
            <a:noFill/>
          </a:ln>
        </p:spPr>
      </p:pic>
      <p:pic>
        <p:nvPicPr>
          <p:cNvPr id="258" name="Google Shape;258;p36"/>
          <p:cNvPicPr preferRelativeResize="0"/>
          <p:nvPr/>
        </p:nvPicPr>
        <p:blipFill>
          <a:blip r:embed="rId4">
            <a:alphaModFix/>
          </a:blip>
          <a:stretch>
            <a:fillRect/>
          </a:stretch>
        </p:blipFill>
        <p:spPr>
          <a:xfrm>
            <a:off x="3075170" y="2121016"/>
            <a:ext cx="1324817" cy="2026632"/>
          </a:xfrm>
          <a:prstGeom prst="rect">
            <a:avLst/>
          </a:prstGeom>
          <a:noFill/>
          <a:ln>
            <a:noFill/>
          </a:ln>
        </p:spPr>
      </p:pic>
      <p:pic>
        <p:nvPicPr>
          <p:cNvPr id="259" name="Google Shape;259;p36"/>
          <p:cNvPicPr preferRelativeResize="0"/>
          <p:nvPr/>
        </p:nvPicPr>
        <p:blipFill>
          <a:blip r:embed="rId5">
            <a:alphaModFix/>
          </a:blip>
          <a:stretch>
            <a:fillRect/>
          </a:stretch>
        </p:blipFill>
        <p:spPr>
          <a:xfrm>
            <a:off x="4499401" y="2115750"/>
            <a:ext cx="1322599" cy="2037151"/>
          </a:xfrm>
          <a:prstGeom prst="rect">
            <a:avLst/>
          </a:prstGeom>
          <a:noFill/>
          <a:ln>
            <a:noFill/>
          </a:ln>
        </p:spPr>
      </p:pic>
      <p:pic>
        <p:nvPicPr>
          <p:cNvPr id="260" name="Google Shape;260;p36"/>
          <p:cNvPicPr preferRelativeResize="0"/>
          <p:nvPr/>
        </p:nvPicPr>
        <p:blipFill>
          <a:blip r:embed="rId6">
            <a:alphaModFix/>
          </a:blip>
          <a:stretch>
            <a:fillRect/>
          </a:stretch>
        </p:blipFill>
        <p:spPr>
          <a:xfrm>
            <a:off x="5974400" y="2138146"/>
            <a:ext cx="1313403" cy="20071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a:t>
            </a:r>
            <a:endParaRPr/>
          </a:p>
        </p:txBody>
      </p:sp>
      <p:sp>
        <p:nvSpPr>
          <p:cNvPr id="266" name="Google Shape;266;p37"/>
          <p:cNvSpPr txBox="1"/>
          <p:nvPr>
            <p:ph idx="1" type="body"/>
          </p:nvPr>
        </p:nvSpPr>
        <p:spPr>
          <a:xfrm>
            <a:off x="311700" y="1286650"/>
            <a:ext cx="8520600" cy="10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Possible solution</a:t>
            </a:r>
            <a:endParaRPr/>
          </a:p>
          <a:p>
            <a:pPr indent="0" lvl="0" marL="0" rtl="0" algn="l">
              <a:spcBef>
                <a:spcPts val="1600"/>
              </a:spcBef>
              <a:spcAft>
                <a:spcPts val="1600"/>
              </a:spcAft>
              <a:buNone/>
            </a:pPr>
            <a:r>
              <a:rPr lang="en"/>
              <a:t>(12 - 10) x 2 x 6 = 2 x 2 x 6 = 24 </a:t>
            </a:r>
            <a:endParaRPr/>
          </a:p>
        </p:txBody>
      </p:sp>
      <p:pic>
        <p:nvPicPr>
          <p:cNvPr id="267" name="Google Shape;267;p37"/>
          <p:cNvPicPr preferRelativeResize="0"/>
          <p:nvPr/>
        </p:nvPicPr>
        <p:blipFill>
          <a:blip r:embed="rId3">
            <a:alphaModFix/>
          </a:blip>
          <a:stretch>
            <a:fillRect/>
          </a:stretch>
        </p:blipFill>
        <p:spPr>
          <a:xfrm>
            <a:off x="3861324" y="3126631"/>
            <a:ext cx="1154870" cy="1682070"/>
          </a:xfrm>
          <a:prstGeom prst="rect">
            <a:avLst/>
          </a:prstGeom>
          <a:noFill/>
          <a:ln>
            <a:noFill/>
          </a:ln>
        </p:spPr>
      </p:pic>
      <p:pic>
        <p:nvPicPr>
          <p:cNvPr id="268" name="Google Shape;268;p37"/>
          <p:cNvPicPr preferRelativeResize="0"/>
          <p:nvPr/>
        </p:nvPicPr>
        <p:blipFill>
          <a:blip r:embed="rId4">
            <a:alphaModFix/>
          </a:blip>
          <a:stretch>
            <a:fillRect/>
          </a:stretch>
        </p:blipFill>
        <p:spPr>
          <a:xfrm>
            <a:off x="5137517" y="3110313"/>
            <a:ext cx="1166072" cy="1698385"/>
          </a:xfrm>
          <a:prstGeom prst="rect">
            <a:avLst/>
          </a:prstGeom>
          <a:noFill/>
          <a:ln>
            <a:noFill/>
          </a:ln>
        </p:spPr>
      </p:pic>
      <p:pic>
        <p:nvPicPr>
          <p:cNvPr id="269" name="Google Shape;269;p37"/>
          <p:cNvPicPr preferRelativeResize="0"/>
          <p:nvPr/>
        </p:nvPicPr>
        <p:blipFill>
          <a:blip r:embed="rId5">
            <a:alphaModFix/>
          </a:blip>
          <a:stretch>
            <a:fillRect/>
          </a:stretch>
        </p:blipFill>
        <p:spPr>
          <a:xfrm>
            <a:off x="6391090" y="3105900"/>
            <a:ext cx="1164119" cy="1707199"/>
          </a:xfrm>
          <a:prstGeom prst="rect">
            <a:avLst/>
          </a:prstGeom>
          <a:noFill/>
          <a:ln>
            <a:noFill/>
          </a:ln>
        </p:spPr>
      </p:pic>
      <p:pic>
        <p:nvPicPr>
          <p:cNvPr id="270" name="Google Shape;270;p37"/>
          <p:cNvPicPr preferRelativeResize="0"/>
          <p:nvPr/>
        </p:nvPicPr>
        <p:blipFill>
          <a:blip r:embed="rId6">
            <a:alphaModFix/>
          </a:blip>
          <a:stretch>
            <a:fillRect/>
          </a:stretch>
        </p:blipFill>
        <p:spPr>
          <a:xfrm>
            <a:off x="7689349" y="3124669"/>
            <a:ext cx="1156026" cy="168208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a:t>
            </a:r>
            <a:endParaRPr/>
          </a:p>
        </p:txBody>
      </p:sp>
      <p:sp>
        <p:nvSpPr>
          <p:cNvPr id="276" name="Google Shape;276;p38"/>
          <p:cNvSpPr txBox="1"/>
          <p:nvPr>
            <p:ph idx="1" type="body"/>
          </p:nvPr>
        </p:nvSpPr>
        <p:spPr>
          <a:xfrm>
            <a:off x="311700" y="12663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four new cards! </a:t>
            </a:r>
            <a:endParaRPr/>
          </a:p>
          <a:p>
            <a:pPr indent="0" lvl="0" marL="0" rtl="0" algn="l">
              <a:spcBef>
                <a:spcPts val="1600"/>
              </a:spcBef>
              <a:spcAft>
                <a:spcPts val="1600"/>
              </a:spcAft>
              <a:buNone/>
            </a:pPr>
            <a:r>
              <a:t/>
            </a:r>
            <a:endParaRPr/>
          </a:p>
        </p:txBody>
      </p:sp>
      <p:pic>
        <p:nvPicPr>
          <p:cNvPr id="277" name="Google Shape;277;p38"/>
          <p:cNvPicPr preferRelativeResize="0"/>
          <p:nvPr/>
        </p:nvPicPr>
        <p:blipFill>
          <a:blip r:embed="rId3">
            <a:alphaModFix/>
          </a:blip>
          <a:stretch>
            <a:fillRect/>
          </a:stretch>
        </p:blipFill>
        <p:spPr>
          <a:xfrm>
            <a:off x="1422125" y="1902992"/>
            <a:ext cx="1511436" cy="2204483"/>
          </a:xfrm>
          <a:prstGeom prst="rect">
            <a:avLst/>
          </a:prstGeom>
          <a:noFill/>
          <a:ln>
            <a:noFill/>
          </a:ln>
        </p:spPr>
      </p:pic>
      <p:pic>
        <p:nvPicPr>
          <p:cNvPr id="278" name="Google Shape;278;p38"/>
          <p:cNvPicPr preferRelativeResize="0"/>
          <p:nvPr/>
        </p:nvPicPr>
        <p:blipFill>
          <a:blip r:embed="rId4">
            <a:alphaModFix/>
          </a:blip>
          <a:stretch>
            <a:fillRect/>
          </a:stretch>
        </p:blipFill>
        <p:spPr>
          <a:xfrm>
            <a:off x="2991308" y="1882250"/>
            <a:ext cx="1532609" cy="2245962"/>
          </a:xfrm>
          <a:prstGeom prst="rect">
            <a:avLst/>
          </a:prstGeom>
          <a:noFill/>
          <a:ln>
            <a:noFill/>
          </a:ln>
        </p:spPr>
      </p:pic>
      <p:pic>
        <p:nvPicPr>
          <p:cNvPr id="279" name="Google Shape;279;p38"/>
          <p:cNvPicPr preferRelativeResize="0"/>
          <p:nvPr/>
        </p:nvPicPr>
        <p:blipFill>
          <a:blip r:embed="rId5">
            <a:alphaModFix/>
          </a:blip>
          <a:stretch>
            <a:fillRect/>
          </a:stretch>
        </p:blipFill>
        <p:spPr>
          <a:xfrm>
            <a:off x="4581654" y="1882250"/>
            <a:ext cx="1532609" cy="2245975"/>
          </a:xfrm>
          <a:prstGeom prst="rect">
            <a:avLst/>
          </a:prstGeom>
          <a:noFill/>
          <a:ln>
            <a:noFill/>
          </a:ln>
        </p:spPr>
      </p:pic>
      <p:pic>
        <p:nvPicPr>
          <p:cNvPr id="280" name="Google Shape;280;p38"/>
          <p:cNvPicPr preferRelativeResize="0"/>
          <p:nvPr/>
        </p:nvPicPr>
        <p:blipFill>
          <a:blip r:embed="rId6">
            <a:alphaModFix/>
          </a:blip>
          <a:stretch>
            <a:fillRect/>
          </a:stretch>
        </p:blipFill>
        <p:spPr>
          <a:xfrm>
            <a:off x="6189266" y="1882253"/>
            <a:ext cx="1532609" cy="2245959"/>
          </a:xfrm>
          <a:prstGeom prst="rect">
            <a:avLst/>
          </a:prstGeom>
          <a:noFill/>
          <a:ln>
            <a:noFill/>
          </a:ln>
        </p:spPr>
      </p:pic>
      <p:sp>
        <p:nvSpPr>
          <p:cNvPr id="281" name="Google Shape;281;p38"/>
          <p:cNvSpPr txBox="1"/>
          <p:nvPr>
            <p:ph idx="1" type="body"/>
          </p:nvPr>
        </p:nvSpPr>
        <p:spPr>
          <a:xfrm>
            <a:off x="311700" y="431575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(11 - 3) + 8 + 8 = 8 + 16 = 24</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a:t>
            </a:r>
            <a:endParaRPr/>
          </a:p>
        </p:txBody>
      </p:sp>
      <p:pic>
        <p:nvPicPr>
          <p:cNvPr id="287" name="Google Shape;287;p39"/>
          <p:cNvPicPr preferRelativeResize="0"/>
          <p:nvPr/>
        </p:nvPicPr>
        <p:blipFill>
          <a:blip r:embed="rId3">
            <a:alphaModFix/>
          </a:blip>
          <a:stretch>
            <a:fillRect/>
          </a:stretch>
        </p:blipFill>
        <p:spPr>
          <a:xfrm>
            <a:off x="1143000" y="1358575"/>
            <a:ext cx="1626899" cy="2565726"/>
          </a:xfrm>
          <a:prstGeom prst="rect">
            <a:avLst/>
          </a:prstGeom>
          <a:noFill/>
          <a:ln>
            <a:noFill/>
          </a:ln>
        </p:spPr>
      </p:pic>
      <p:pic>
        <p:nvPicPr>
          <p:cNvPr id="288" name="Google Shape;288;p39"/>
          <p:cNvPicPr preferRelativeResize="0"/>
          <p:nvPr/>
        </p:nvPicPr>
        <p:blipFill>
          <a:blip r:embed="rId4">
            <a:alphaModFix/>
          </a:blip>
          <a:stretch>
            <a:fillRect/>
          </a:stretch>
        </p:blipFill>
        <p:spPr>
          <a:xfrm>
            <a:off x="2898700" y="1358575"/>
            <a:ext cx="1626899" cy="2565726"/>
          </a:xfrm>
          <a:prstGeom prst="rect">
            <a:avLst/>
          </a:prstGeom>
          <a:noFill/>
          <a:ln>
            <a:noFill/>
          </a:ln>
        </p:spPr>
      </p:pic>
      <p:pic>
        <p:nvPicPr>
          <p:cNvPr id="289" name="Google Shape;289;p39"/>
          <p:cNvPicPr preferRelativeResize="0"/>
          <p:nvPr/>
        </p:nvPicPr>
        <p:blipFill>
          <a:blip r:embed="rId5">
            <a:alphaModFix/>
          </a:blip>
          <a:stretch>
            <a:fillRect/>
          </a:stretch>
        </p:blipFill>
        <p:spPr>
          <a:xfrm>
            <a:off x="4654401" y="1358575"/>
            <a:ext cx="1626899" cy="2565726"/>
          </a:xfrm>
          <a:prstGeom prst="rect">
            <a:avLst/>
          </a:prstGeom>
          <a:noFill/>
          <a:ln>
            <a:noFill/>
          </a:ln>
        </p:spPr>
      </p:pic>
      <p:pic>
        <p:nvPicPr>
          <p:cNvPr id="290" name="Google Shape;290;p39"/>
          <p:cNvPicPr preferRelativeResize="0"/>
          <p:nvPr/>
        </p:nvPicPr>
        <p:blipFill>
          <a:blip r:embed="rId6">
            <a:alphaModFix/>
          </a:blip>
          <a:stretch>
            <a:fillRect/>
          </a:stretch>
        </p:blipFill>
        <p:spPr>
          <a:xfrm>
            <a:off x="6410101" y="1358575"/>
            <a:ext cx="1626899" cy="2565726"/>
          </a:xfrm>
          <a:prstGeom prst="rect">
            <a:avLst/>
          </a:prstGeom>
          <a:noFill/>
          <a:ln>
            <a:noFill/>
          </a:ln>
        </p:spPr>
      </p:pic>
      <p:sp>
        <p:nvSpPr>
          <p:cNvPr id="291" name="Google Shape;291;p39"/>
          <p:cNvSpPr txBox="1"/>
          <p:nvPr>
            <p:ph idx="1" type="body"/>
          </p:nvPr>
        </p:nvSpPr>
        <p:spPr>
          <a:xfrm>
            <a:off x="311700" y="4130450"/>
            <a:ext cx="8520600" cy="630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12 + 3 + 9 x 1</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a:t>
            </a:r>
            <a:endParaRPr/>
          </a:p>
        </p:txBody>
      </p:sp>
      <p:pic>
        <p:nvPicPr>
          <p:cNvPr id="297" name="Google Shape;297;p40"/>
          <p:cNvPicPr preferRelativeResize="0"/>
          <p:nvPr/>
        </p:nvPicPr>
        <p:blipFill>
          <a:blip r:embed="rId3">
            <a:alphaModFix/>
          </a:blip>
          <a:stretch>
            <a:fillRect/>
          </a:stretch>
        </p:blipFill>
        <p:spPr>
          <a:xfrm>
            <a:off x="2959603" y="1475125"/>
            <a:ext cx="1504642" cy="2205900"/>
          </a:xfrm>
          <a:prstGeom prst="rect">
            <a:avLst/>
          </a:prstGeom>
          <a:noFill/>
          <a:ln>
            <a:noFill/>
          </a:ln>
        </p:spPr>
      </p:pic>
      <p:pic>
        <p:nvPicPr>
          <p:cNvPr id="298" name="Google Shape;298;p40"/>
          <p:cNvPicPr preferRelativeResize="0"/>
          <p:nvPr/>
        </p:nvPicPr>
        <p:blipFill>
          <a:blip r:embed="rId4">
            <a:alphaModFix/>
          </a:blip>
          <a:stretch>
            <a:fillRect/>
          </a:stretch>
        </p:blipFill>
        <p:spPr>
          <a:xfrm>
            <a:off x="1305139" y="1475125"/>
            <a:ext cx="1504642" cy="2205900"/>
          </a:xfrm>
          <a:prstGeom prst="rect">
            <a:avLst/>
          </a:prstGeom>
          <a:noFill/>
          <a:ln>
            <a:noFill/>
          </a:ln>
        </p:spPr>
      </p:pic>
      <p:pic>
        <p:nvPicPr>
          <p:cNvPr id="299" name="Google Shape;299;p40"/>
          <p:cNvPicPr preferRelativeResize="0"/>
          <p:nvPr/>
        </p:nvPicPr>
        <p:blipFill>
          <a:blip r:embed="rId5">
            <a:alphaModFix/>
          </a:blip>
          <a:stretch>
            <a:fillRect/>
          </a:stretch>
        </p:blipFill>
        <p:spPr>
          <a:xfrm>
            <a:off x="4603674" y="1475125"/>
            <a:ext cx="1504642" cy="2205900"/>
          </a:xfrm>
          <a:prstGeom prst="rect">
            <a:avLst/>
          </a:prstGeom>
          <a:noFill/>
          <a:ln>
            <a:noFill/>
          </a:ln>
        </p:spPr>
      </p:pic>
      <p:pic>
        <p:nvPicPr>
          <p:cNvPr id="300" name="Google Shape;300;p40"/>
          <p:cNvPicPr preferRelativeResize="0"/>
          <p:nvPr/>
        </p:nvPicPr>
        <p:blipFill>
          <a:blip r:embed="rId6">
            <a:alphaModFix/>
          </a:blip>
          <a:stretch>
            <a:fillRect/>
          </a:stretch>
        </p:blipFill>
        <p:spPr>
          <a:xfrm>
            <a:off x="6225810" y="1475125"/>
            <a:ext cx="1504642" cy="2205900"/>
          </a:xfrm>
          <a:prstGeom prst="rect">
            <a:avLst/>
          </a:prstGeom>
          <a:noFill/>
          <a:ln>
            <a:noFill/>
          </a:ln>
        </p:spPr>
      </p:pic>
      <p:sp>
        <p:nvSpPr>
          <p:cNvPr id="301" name="Google Shape;301;p40"/>
          <p:cNvSpPr txBox="1"/>
          <p:nvPr>
            <p:ph idx="1" type="body"/>
          </p:nvPr>
        </p:nvSpPr>
        <p:spPr>
          <a:xfrm>
            <a:off x="311700" y="3899050"/>
            <a:ext cx="8520600" cy="589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10 + (3 x 5) - 1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a:t>
            </a:r>
            <a:endParaRPr/>
          </a:p>
        </p:txBody>
      </p:sp>
      <p:pic>
        <p:nvPicPr>
          <p:cNvPr id="307" name="Google Shape;307;p41"/>
          <p:cNvPicPr preferRelativeResize="0"/>
          <p:nvPr/>
        </p:nvPicPr>
        <p:blipFill>
          <a:blip r:embed="rId3">
            <a:alphaModFix/>
          </a:blip>
          <a:stretch>
            <a:fillRect/>
          </a:stretch>
        </p:blipFill>
        <p:spPr>
          <a:xfrm>
            <a:off x="1378363" y="1393800"/>
            <a:ext cx="1523992" cy="2388754"/>
          </a:xfrm>
          <a:prstGeom prst="rect">
            <a:avLst/>
          </a:prstGeom>
          <a:noFill/>
          <a:ln>
            <a:noFill/>
          </a:ln>
        </p:spPr>
      </p:pic>
      <p:pic>
        <p:nvPicPr>
          <p:cNvPr id="308" name="Google Shape;308;p41"/>
          <p:cNvPicPr preferRelativeResize="0"/>
          <p:nvPr/>
        </p:nvPicPr>
        <p:blipFill>
          <a:blip r:embed="rId4">
            <a:alphaModFix/>
          </a:blip>
          <a:stretch>
            <a:fillRect/>
          </a:stretch>
        </p:blipFill>
        <p:spPr>
          <a:xfrm>
            <a:off x="3005171" y="1393800"/>
            <a:ext cx="1523992" cy="2388775"/>
          </a:xfrm>
          <a:prstGeom prst="rect">
            <a:avLst/>
          </a:prstGeom>
          <a:noFill/>
          <a:ln>
            <a:noFill/>
          </a:ln>
        </p:spPr>
      </p:pic>
      <p:pic>
        <p:nvPicPr>
          <p:cNvPr id="309" name="Google Shape;309;p41"/>
          <p:cNvPicPr preferRelativeResize="0"/>
          <p:nvPr/>
        </p:nvPicPr>
        <p:blipFill>
          <a:blip r:embed="rId5">
            <a:alphaModFix/>
          </a:blip>
          <a:stretch>
            <a:fillRect/>
          </a:stretch>
        </p:blipFill>
        <p:spPr>
          <a:xfrm>
            <a:off x="4627837" y="1393821"/>
            <a:ext cx="1523992" cy="2388735"/>
          </a:xfrm>
          <a:prstGeom prst="rect">
            <a:avLst/>
          </a:prstGeom>
          <a:noFill/>
          <a:ln>
            <a:noFill/>
          </a:ln>
        </p:spPr>
      </p:pic>
      <p:pic>
        <p:nvPicPr>
          <p:cNvPr id="310" name="Google Shape;310;p41"/>
          <p:cNvPicPr preferRelativeResize="0"/>
          <p:nvPr/>
        </p:nvPicPr>
        <p:blipFill>
          <a:blip r:embed="rId6">
            <a:alphaModFix/>
          </a:blip>
          <a:stretch>
            <a:fillRect/>
          </a:stretch>
        </p:blipFill>
        <p:spPr>
          <a:xfrm>
            <a:off x="6241646" y="1393806"/>
            <a:ext cx="1523992" cy="2388762"/>
          </a:xfrm>
          <a:prstGeom prst="rect">
            <a:avLst/>
          </a:prstGeom>
          <a:noFill/>
          <a:ln>
            <a:noFill/>
          </a:ln>
        </p:spPr>
      </p:pic>
      <p:sp>
        <p:nvSpPr>
          <p:cNvPr id="311" name="Google Shape;311;p41"/>
          <p:cNvSpPr txBox="1"/>
          <p:nvPr>
            <p:ph idx="1" type="body"/>
          </p:nvPr>
        </p:nvSpPr>
        <p:spPr>
          <a:xfrm>
            <a:off x="208900" y="4094725"/>
            <a:ext cx="8520600" cy="549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9 + 11 + 6 - 2 = 20 + 4 = 24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Cool Rule of 9</a:t>
            </a:r>
            <a:endParaRPr/>
          </a:p>
        </p:txBody>
      </p:sp>
      <p:sp>
        <p:nvSpPr>
          <p:cNvPr id="79" name="Google Shape;79;p15"/>
          <p:cNvSpPr txBox="1"/>
          <p:nvPr>
            <p:ph idx="1" type="body"/>
          </p:nvPr>
        </p:nvSpPr>
        <p:spPr>
          <a:xfrm>
            <a:off x="311700" y="1266325"/>
            <a:ext cx="8520600" cy="992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To quickly multiply small numbers by 9, all you need are 2 hands with 5 fingers each.</a:t>
            </a:r>
            <a:endParaRPr/>
          </a:p>
        </p:txBody>
      </p:sp>
      <p:pic>
        <p:nvPicPr>
          <p:cNvPr id="80" name="Google Shape;80;p15"/>
          <p:cNvPicPr preferRelativeResize="0"/>
          <p:nvPr/>
        </p:nvPicPr>
        <p:blipFill>
          <a:blip r:embed="rId3">
            <a:alphaModFix/>
          </a:blip>
          <a:stretch>
            <a:fillRect/>
          </a:stretch>
        </p:blipFill>
        <p:spPr>
          <a:xfrm>
            <a:off x="2294000" y="1769650"/>
            <a:ext cx="4403598" cy="3302698"/>
          </a:xfrm>
          <a:prstGeom prst="rect">
            <a:avLst/>
          </a:prstGeom>
          <a:noFill/>
          <a:ln>
            <a:noFill/>
          </a:ln>
        </p:spPr>
      </p:pic>
      <p:pic>
        <p:nvPicPr>
          <p:cNvPr id="81" name="Google Shape;81;p15"/>
          <p:cNvPicPr preferRelativeResize="0"/>
          <p:nvPr/>
        </p:nvPicPr>
        <p:blipFill>
          <a:blip r:embed="rId4">
            <a:alphaModFix/>
          </a:blip>
          <a:stretch>
            <a:fillRect/>
          </a:stretch>
        </p:blipFill>
        <p:spPr>
          <a:xfrm>
            <a:off x="3132637" y="2394300"/>
            <a:ext cx="2878725" cy="1916150"/>
          </a:xfrm>
          <a:prstGeom prst="rect">
            <a:avLst/>
          </a:prstGeom>
          <a:noFill/>
          <a:ln>
            <a:noFill/>
          </a:ln>
        </p:spPr>
      </p:pic>
      <p:pic>
        <p:nvPicPr>
          <p:cNvPr id="82" name="Google Shape;82;p15"/>
          <p:cNvPicPr preferRelativeResize="0"/>
          <p:nvPr/>
        </p:nvPicPr>
        <p:blipFill>
          <a:blip r:embed="rId5">
            <a:alphaModFix/>
          </a:blip>
          <a:stretch>
            <a:fillRect/>
          </a:stretch>
        </p:blipFill>
        <p:spPr>
          <a:xfrm>
            <a:off x="3132650" y="1913025"/>
            <a:ext cx="2878699" cy="2878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8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8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a:t>
            </a:r>
            <a:endParaRPr/>
          </a:p>
        </p:txBody>
      </p:sp>
      <p:pic>
        <p:nvPicPr>
          <p:cNvPr id="317" name="Google Shape;317;p42"/>
          <p:cNvPicPr preferRelativeResize="0"/>
          <p:nvPr/>
        </p:nvPicPr>
        <p:blipFill>
          <a:blip r:embed="rId3">
            <a:alphaModFix/>
          </a:blip>
          <a:stretch>
            <a:fillRect/>
          </a:stretch>
        </p:blipFill>
        <p:spPr>
          <a:xfrm>
            <a:off x="1481450" y="1281913"/>
            <a:ext cx="1583623" cy="2485227"/>
          </a:xfrm>
          <a:prstGeom prst="rect">
            <a:avLst/>
          </a:prstGeom>
          <a:noFill/>
          <a:ln>
            <a:noFill/>
          </a:ln>
        </p:spPr>
      </p:pic>
      <p:pic>
        <p:nvPicPr>
          <p:cNvPr id="318" name="Google Shape;318;p42"/>
          <p:cNvPicPr preferRelativeResize="0"/>
          <p:nvPr/>
        </p:nvPicPr>
        <p:blipFill>
          <a:blip r:embed="rId4">
            <a:alphaModFix/>
          </a:blip>
          <a:stretch>
            <a:fillRect/>
          </a:stretch>
        </p:blipFill>
        <p:spPr>
          <a:xfrm>
            <a:off x="3175509" y="1281910"/>
            <a:ext cx="1583623" cy="2485241"/>
          </a:xfrm>
          <a:prstGeom prst="rect">
            <a:avLst/>
          </a:prstGeom>
          <a:noFill/>
          <a:ln>
            <a:noFill/>
          </a:ln>
        </p:spPr>
      </p:pic>
      <p:pic>
        <p:nvPicPr>
          <p:cNvPr id="319" name="Google Shape;319;p42"/>
          <p:cNvPicPr preferRelativeResize="0"/>
          <p:nvPr/>
        </p:nvPicPr>
        <p:blipFill>
          <a:blip r:embed="rId5">
            <a:alphaModFix/>
          </a:blip>
          <a:stretch>
            <a:fillRect/>
          </a:stretch>
        </p:blipFill>
        <p:spPr>
          <a:xfrm>
            <a:off x="4875434" y="1269189"/>
            <a:ext cx="1583623" cy="2485248"/>
          </a:xfrm>
          <a:prstGeom prst="rect">
            <a:avLst/>
          </a:prstGeom>
          <a:noFill/>
          <a:ln>
            <a:noFill/>
          </a:ln>
        </p:spPr>
      </p:pic>
      <p:pic>
        <p:nvPicPr>
          <p:cNvPr id="320" name="Google Shape;320;p42"/>
          <p:cNvPicPr preferRelativeResize="0"/>
          <p:nvPr/>
        </p:nvPicPr>
        <p:blipFill>
          <a:blip r:embed="rId6">
            <a:alphaModFix/>
          </a:blip>
          <a:stretch>
            <a:fillRect/>
          </a:stretch>
        </p:blipFill>
        <p:spPr>
          <a:xfrm>
            <a:off x="6590944" y="1249575"/>
            <a:ext cx="1583631" cy="2504859"/>
          </a:xfrm>
          <a:prstGeom prst="rect">
            <a:avLst/>
          </a:prstGeom>
          <a:noFill/>
          <a:ln>
            <a:noFill/>
          </a:ln>
        </p:spPr>
      </p:pic>
      <p:sp>
        <p:nvSpPr>
          <p:cNvPr id="321" name="Google Shape;321;p42"/>
          <p:cNvSpPr txBox="1"/>
          <p:nvPr>
            <p:ph idx="1" type="body"/>
          </p:nvPr>
        </p:nvSpPr>
        <p:spPr>
          <a:xfrm>
            <a:off x="311700" y="3896650"/>
            <a:ext cx="8520600" cy="1043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(2 x 7) + 3 + 7 = 14 + 10 = 24</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a:t>
            </a:r>
            <a:endParaRPr/>
          </a:p>
        </p:txBody>
      </p:sp>
      <p:sp>
        <p:nvSpPr>
          <p:cNvPr id="327" name="Google Shape;327;p43"/>
          <p:cNvSpPr txBox="1"/>
          <p:nvPr>
            <p:ph idx="1" type="body"/>
          </p:nvPr>
        </p:nvSpPr>
        <p:spPr>
          <a:xfrm>
            <a:off x="311700" y="4148150"/>
            <a:ext cx="8520600" cy="801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4 x (13 - 10) + 12 = 4 x 3 + 12 = 24</a:t>
            </a:r>
            <a:endParaRPr/>
          </a:p>
        </p:txBody>
      </p:sp>
      <p:pic>
        <p:nvPicPr>
          <p:cNvPr id="328" name="Google Shape;328;p43"/>
          <p:cNvPicPr preferRelativeResize="0"/>
          <p:nvPr/>
        </p:nvPicPr>
        <p:blipFill>
          <a:blip r:embed="rId3">
            <a:alphaModFix/>
          </a:blip>
          <a:stretch>
            <a:fillRect/>
          </a:stretch>
        </p:blipFill>
        <p:spPr>
          <a:xfrm>
            <a:off x="1036288" y="1368200"/>
            <a:ext cx="1728279" cy="2668037"/>
          </a:xfrm>
          <a:prstGeom prst="rect">
            <a:avLst/>
          </a:prstGeom>
          <a:noFill/>
          <a:ln>
            <a:noFill/>
          </a:ln>
        </p:spPr>
      </p:pic>
      <p:pic>
        <p:nvPicPr>
          <p:cNvPr id="329" name="Google Shape;329;p43"/>
          <p:cNvPicPr preferRelativeResize="0"/>
          <p:nvPr/>
        </p:nvPicPr>
        <p:blipFill>
          <a:blip r:embed="rId4">
            <a:alphaModFix/>
          </a:blip>
          <a:stretch>
            <a:fillRect/>
          </a:stretch>
        </p:blipFill>
        <p:spPr>
          <a:xfrm>
            <a:off x="2805516" y="1374490"/>
            <a:ext cx="1728279" cy="2668037"/>
          </a:xfrm>
          <a:prstGeom prst="rect">
            <a:avLst/>
          </a:prstGeom>
          <a:noFill/>
          <a:ln>
            <a:noFill/>
          </a:ln>
        </p:spPr>
      </p:pic>
      <p:pic>
        <p:nvPicPr>
          <p:cNvPr id="330" name="Google Shape;330;p43"/>
          <p:cNvPicPr preferRelativeResize="0"/>
          <p:nvPr/>
        </p:nvPicPr>
        <p:blipFill>
          <a:blip r:embed="rId5">
            <a:alphaModFix/>
          </a:blip>
          <a:stretch>
            <a:fillRect/>
          </a:stretch>
        </p:blipFill>
        <p:spPr>
          <a:xfrm>
            <a:off x="4601717" y="1379208"/>
            <a:ext cx="1728279" cy="2668042"/>
          </a:xfrm>
          <a:prstGeom prst="rect">
            <a:avLst/>
          </a:prstGeom>
          <a:noFill/>
          <a:ln>
            <a:noFill/>
          </a:ln>
        </p:spPr>
      </p:pic>
      <p:pic>
        <p:nvPicPr>
          <p:cNvPr id="331" name="Google Shape;331;p43"/>
          <p:cNvPicPr preferRelativeResize="0"/>
          <p:nvPr/>
        </p:nvPicPr>
        <p:blipFill>
          <a:blip r:embed="rId6">
            <a:alphaModFix/>
          </a:blip>
          <a:stretch>
            <a:fillRect/>
          </a:stretch>
        </p:blipFill>
        <p:spPr>
          <a:xfrm>
            <a:off x="6379437" y="1370001"/>
            <a:ext cx="1728276" cy="26680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a:t>
            </a:r>
            <a:endParaRPr/>
          </a:p>
        </p:txBody>
      </p:sp>
      <p:pic>
        <p:nvPicPr>
          <p:cNvPr id="337" name="Google Shape;337;p44"/>
          <p:cNvPicPr preferRelativeResize="0"/>
          <p:nvPr/>
        </p:nvPicPr>
        <p:blipFill>
          <a:blip r:embed="rId3">
            <a:alphaModFix/>
          </a:blip>
          <a:stretch>
            <a:fillRect/>
          </a:stretch>
        </p:blipFill>
        <p:spPr>
          <a:xfrm>
            <a:off x="1074200" y="1317639"/>
            <a:ext cx="1674678" cy="2336997"/>
          </a:xfrm>
          <a:prstGeom prst="rect">
            <a:avLst/>
          </a:prstGeom>
          <a:noFill/>
          <a:ln>
            <a:noFill/>
          </a:ln>
        </p:spPr>
      </p:pic>
      <p:pic>
        <p:nvPicPr>
          <p:cNvPr id="338" name="Google Shape;338;p44"/>
          <p:cNvPicPr preferRelativeResize="0"/>
          <p:nvPr/>
        </p:nvPicPr>
        <p:blipFill>
          <a:blip r:embed="rId4">
            <a:alphaModFix/>
          </a:blip>
          <a:stretch>
            <a:fillRect/>
          </a:stretch>
        </p:blipFill>
        <p:spPr>
          <a:xfrm>
            <a:off x="2867489" y="1317625"/>
            <a:ext cx="1674678" cy="2337018"/>
          </a:xfrm>
          <a:prstGeom prst="rect">
            <a:avLst/>
          </a:prstGeom>
          <a:noFill/>
          <a:ln>
            <a:noFill/>
          </a:ln>
        </p:spPr>
      </p:pic>
      <p:pic>
        <p:nvPicPr>
          <p:cNvPr id="339" name="Google Shape;339;p44"/>
          <p:cNvPicPr preferRelativeResize="0"/>
          <p:nvPr/>
        </p:nvPicPr>
        <p:blipFill>
          <a:blip r:embed="rId5">
            <a:alphaModFix/>
          </a:blip>
          <a:stretch>
            <a:fillRect/>
          </a:stretch>
        </p:blipFill>
        <p:spPr>
          <a:xfrm>
            <a:off x="4678955" y="1317639"/>
            <a:ext cx="1674678" cy="2337010"/>
          </a:xfrm>
          <a:prstGeom prst="rect">
            <a:avLst/>
          </a:prstGeom>
          <a:noFill/>
          <a:ln>
            <a:noFill/>
          </a:ln>
        </p:spPr>
      </p:pic>
      <p:pic>
        <p:nvPicPr>
          <p:cNvPr id="340" name="Google Shape;340;p44"/>
          <p:cNvPicPr preferRelativeResize="0"/>
          <p:nvPr/>
        </p:nvPicPr>
        <p:blipFill>
          <a:blip r:embed="rId6">
            <a:alphaModFix/>
          </a:blip>
          <a:stretch>
            <a:fillRect/>
          </a:stretch>
        </p:blipFill>
        <p:spPr>
          <a:xfrm>
            <a:off x="6459297" y="1317639"/>
            <a:ext cx="1674678" cy="2336997"/>
          </a:xfrm>
          <a:prstGeom prst="rect">
            <a:avLst/>
          </a:prstGeom>
          <a:noFill/>
          <a:ln>
            <a:noFill/>
          </a:ln>
        </p:spPr>
      </p:pic>
      <p:sp>
        <p:nvSpPr>
          <p:cNvPr id="341" name="Google Shape;341;p44"/>
          <p:cNvSpPr txBox="1"/>
          <p:nvPr/>
        </p:nvSpPr>
        <p:spPr>
          <a:xfrm>
            <a:off x="1069350" y="3889125"/>
            <a:ext cx="7064700" cy="78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Open Sans"/>
                <a:ea typeface="Open Sans"/>
                <a:cs typeface="Open Sans"/>
                <a:sym typeface="Open Sans"/>
              </a:rPr>
              <a:t>(4 - 1) x 4 x 2 = 3 x 8 = 24</a:t>
            </a:r>
            <a:endParaRPr sz="1600">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a:t>
            </a:r>
            <a:endParaRPr/>
          </a:p>
        </p:txBody>
      </p:sp>
      <p:sp>
        <p:nvSpPr>
          <p:cNvPr id="347" name="Google Shape;347;p45"/>
          <p:cNvSpPr txBox="1"/>
          <p:nvPr>
            <p:ph idx="1" type="body"/>
          </p:nvPr>
        </p:nvSpPr>
        <p:spPr>
          <a:xfrm>
            <a:off x="159225" y="41125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(2 x 4) + 11 + 5 = 8 + 16 = 24</a:t>
            </a:r>
            <a:endParaRPr/>
          </a:p>
        </p:txBody>
      </p:sp>
      <p:pic>
        <p:nvPicPr>
          <p:cNvPr id="348" name="Google Shape;348;p45"/>
          <p:cNvPicPr preferRelativeResize="0"/>
          <p:nvPr/>
        </p:nvPicPr>
        <p:blipFill>
          <a:blip r:embed="rId3">
            <a:alphaModFix/>
          </a:blip>
          <a:stretch>
            <a:fillRect/>
          </a:stretch>
        </p:blipFill>
        <p:spPr>
          <a:xfrm>
            <a:off x="1450575" y="1330883"/>
            <a:ext cx="1424251" cy="2273642"/>
          </a:xfrm>
          <a:prstGeom prst="rect">
            <a:avLst/>
          </a:prstGeom>
          <a:noFill/>
          <a:ln>
            <a:noFill/>
          </a:ln>
        </p:spPr>
      </p:pic>
      <p:pic>
        <p:nvPicPr>
          <p:cNvPr id="349" name="Google Shape;349;p45"/>
          <p:cNvPicPr preferRelativeResize="0"/>
          <p:nvPr/>
        </p:nvPicPr>
        <p:blipFill>
          <a:blip r:embed="rId4">
            <a:alphaModFix/>
          </a:blip>
          <a:stretch>
            <a:fillRect/>
          </a:stretch>
        </p:blipFill>
        <p:spPr>
          <a:xfrm>
            <a:off x="2989703" y="1307225"/>
            <a:ext cx="1424256" cy="2273650"/>
          </a:xfrm>
          <a:prstGeom prst="rect">
            <a:avLst/>
          </a:prstGeom>
          <a:noFill/>
          <a:ln>
            <a:noFill/>
          </a:ln>
        </p:spPr>
      </p:pic>
      <p:pic>
        <p:nvPicPr>
          <p:cNvPr id="350" name="Google Shape;350;p45"/>
          <p:cNvPicPr preferRelativeResize="0"/>
          <p:nvPr/>
        </p:nvPicPr>
        <p:blipFill>
          <a:blip r:embed="rId5">
            <a:alphaModFix/>
          </a:blip>
          <a:stretch>
            <a:fillRect/>
          </a:stretch>
        </p:blipFill>
        <p:spPr>
          <a:xfrm>
            <a:off x="4565246" y="1323385"/>
            <a:ext cx="1523992" cy="2233860"/>
          </a:xfrm>
          <a:prstGeom prst="rect">
            <a:avLst/>
          </a:prstGeom>
          <a:noFill/>
          <a:ln>
            <a:noFill/>
          </a:ln>
        </p:spPr>
      </p:pic>
      <p:pic>
        <p:nvPicPr>
          <p:cNvPr id="351" name="Google Shape;351;p45"/>
          <p:cNvPicPr preferRelativeResize="0"/>
          <p:nvPr/>
        </p:nvPicPr>
        <p:blipFill>
          <a:blip r:embed="rId6">
            <a:alphaModFix/>
          </a:blip>
          <a:stretch>
            <a:fillRect/>
          </a:stretch>
        </p:blipFill>
        <p:spPr>
          <a:xfrm>
            <a:off x="6220300" y="1323400"/>
            <a:ext cx="1524001" cy="2233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a:t>
            </a:r>
            <a:endParaRPr/>
          </a:p>
        </p:txBody>
      </p:sp>
      <p:sp>
        <p:nvSpPr>
          <p:cNvPr id="357" name="Google Shape;357;p46"/>
          <p:cNvSpPr txBox="1"/>
          <p:nvPr>
            <p:ph idx="1" type="body"/>
          </p:nvPr>
        </p:nvSpPr>
        <p:spPr>
          <a:xfrm>
            <a:off x="311700" y="4275425"/>
            <a:ext cx="8520600" cy="771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(11 - 5) x 2 + 12</a:t>
            </a:r>
            <a:endParaRPr/>
          </a:p>
        </p:txBody>
      </p:sp>
      <p:pic>
        <p:nvPicPr>
          <p:cNvPr id="358" name="Google Shape;358;p46"/>
          <p:cNvPicPr preferRelativeResize="0"/>
          <p:nvPr/>
        </p:nvPicPr>
        <p:blipFill>
          <a:blip r:embed="rId3">
            <a:alphaModFix/>
          </a:blip>
          <a:stretch>
            <a:fillRect/>
          </a:stretch>
        </p:blipFill>
        <p:spPr>
          <a:xfrm>
            <a:off x="914401" y="1435218"/>
            <a:ext cx="1789275" cy="2734383"/>
          </a:xfrm>
          <a:prstGeom prst="rect">
            <a:avLst/>
          </a:prstGeom>
          <a:noFill/>
          <a:ln>
            <a:noFill/>
          </a:ln>
        </p:spPr>
      </p:pic>
      <p:pic>
        <p:nvPicPr>
          <p:cNvPr id="359" name="Google Shape;359;p46"/>
          <p:cNvPicPr preferRelativeResize="0"/>
          <p:nvPr/>
        </p:nvPicPr>
        <p:blipFill>
          <a:blip r:embed="rId4">
            <a:alphaModFix/>
          </a:blip>
          <a:stretch>
            <a:fillRect/>
          </a:stretch>
        </p:blipFill>
        <p:spPr>
          <a:xfrm>
            <a:off x="2897125" y="1453175"/>
            <a:ext cx="1772650" cy="2708988"/>
          </a:xfrm>
          <a:prstGeom prst="rect">
            <a:avLst/>
          </a:prstGeom>
          <a:noFill/>
          <a:ln>
            <a:noFill/>
          </a:ln>
        </p:spPr>
      </p:pic>
      <p:pic>
        <p:nvPicPr>
          <p:cNvPr id="360" name="Google Shape;360;p46"/>
          <p:cNvPicPr preferRelativeResize="0"/>
          <p:nvPr/>
        </p:nvPicPr>
        <p:blipFill>
          <a:blip r:embed="rId5">
            <a:alphaModFix/>
          </a:blip>
          <a:stretch>
            <a:fillRect/>
          </a:stretch>
        </p:blipFill>
        <p:spPr>
          <a:xfrm>
            <a:off x="4883450" y="1414675"/>
            <a:ext cx="1820438" cy="2782029"/>
          </a:xfrm>
          <a:prstGeom prst="rect">
            <a:avLst/>
          </a:prstGeom>
          <a:noFill/>
          <a:ln>
            <a:noFill/>
          </a:ln>
        </p:spPr>
      </p:pic>
      <p:pic>
        <p:nvPicPr>
          <p:cNvPr id="361" name="Google Shape;361;p46"/>
          <p:cNvPicPr preferRelativeResize="0"/>
          <p:nvPr/>
        </p:nvPicPr>
        <p:blipFill>
          <a:blip r:embed="rId6">
            <a:alphaModFix/>
          </a:blip>
          <a:stretch>
            <a:fillRect/>
          </a:stretch>
        </p:blipFill>
        <p:spPr>
          <a:xfrm>
            <a:off x="6917580" y="1435224"/>
            <a:ext cx="1789275" cy="2734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Mental Math - Quick Review</a:t>
            </a:r>
            <a:endParaRPr/>
          </a:p>
        </p:txBody>
      </p:sp>
      <p:sp>
        <p:nvSpPr>
          <p:cNvPr id="367" name="Google Shape;367;p4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Quickly answer the following questions:</a:t>
            </a:r>
            <a:endParaRPr/>
          </a:p>
          <a:p>
            <a:pPr indent="-342900" lvl="0" marL="457200" rtl="0" algn="l">
              <a:spcBef>
                <a:spcPts val="1600"/>
              </a:spcBef>
              <a:spcAft>
                <a:spcPts val="0"/>
              </a:spcAft>
              <a:buSzPts val="1800"/>
              <a:buAutoNum type="alphaLcPeriod"/>
            </a:pPr>
            <a:r>
              <a:rPr lang="en"/>
              <a:t>25 x 34 x 4</a:t>
            </a:r>
            <a:endParaRPr/>
          </a:p>
          <a:p>
            <a:pPr indent="0" lvl="0" marL="457200" rtl="0" algn="l">
              <a:spcBef>
                <a:spcPts val="1600"/>
              </a:spcBef>
              <a:spcAft>
                <a:spcPts val="0"/>
              </a:spcAft>
              <a:buNone/>
            </a:pPr>
            <a:r>
              <a:rPr i="1" lang="en" sz="1600"/>
              <a:t>= 34 x (25 x 4) = 34 x 100 = </a:t>
            </a:r>
            <a:r>
              <a:rPr b="1" i="1" lang="en" sz="1600"/>
              <a:t>3400</a:t>
            </a:r>
            <a:endParaRPr b="1" i="1" sz="1600"/>
          </a:p>
          <a:p>
            <a:pPr indent="-342900" lvl="0" marL="457200" rtl="0" algn="l">
              <a:spcBef>
                <a:spcPts val="1600"/>
              </a:spcBef>
              <a:spcAft>
                <a:spcPts val="0"/>
              </a:spcAft>
              <a:buSzPts val="1800"/>
              <a:buAutoNum type="alphaLcPeriod"/>
            </a:pPr>
            <a:r>
              <a:rPr lang="en"/>
              <a:t>5 x 4 x 79 x 5</a:t>
            </a:r>
            <a:endParaRPr/>
          </a:p>
          <a:p>
            <a:pPr indent="0" lvl="0" marL="457200" rtl="0" algn="l">
              <a:spcBef>
                <a:spcPts val="1600"/>
              </a:spcBef>
              <a:spcAft>
                <a:spcPts val="0"/>
              </a:spcAft>
              <a:buNone/>
            </a:pPr>
            <a:r>
              <a:rPr i="1" lang="en" sz="1600"/>
              <a:t>= 79 x (4 x 5 x 5) = 79 x 100 = </a:t>
            </a:r>
            <a:r>
              <a:rPr b="1" i="1" lang="en" sz="1600"/>
              <a:t>7900</a:t>
            </a:r>
            <a:endParaRPr b="1" i="1" sz="1600"/>
          </a:p>
          <a:p>
            <a:pPr indent="-342900" lvl="0" marL="457200" rtl="0" algn="l">
              <a:spcBef>
                <a:spcPts val="1600"/>
              </a:spcBef>
              <a:spcAft>
                <a:spcPts val="0"/>
              </a:spcAft>
              <a:buSzPts val="1800"/>
              <a:buAutoNum type="alphaLcPeriod"/>
            </a:pPr>
            <a:r>
              <a:rPr lang="en"/>
              <a:t>Extra Hard: 2 x 2 x 5 x 5 x 9 x 9</a:t>
            </a:r>
            <a:endParaRPr/>
          </a:p>
          <a:p>
            <a:pPr indent="0" lvl="0" marL="457200" rtl="0" algn="l">
              <a:spcBef>
                <a:spcPts val="1600"/>
              </a:spcBef>
              <a:spcAft>
                <a:spcPts val="1600"/>
              </a:spcAft>
              <a:buNone/>
            </a:pPr>
            <a:r>
              <a:rPr i="1" lang="en" sz="1600"/>
              <a:t>= (9 x 9) x (2 x 5) x (2 x 5) = 81 x 100 = </a:t>
            </a:r>
            <a:r>
              <a:rPr b="1" i="1" lang="en" sz="1600"/>
              <a:t>8100</a:t>
            </a:r>
            <a:endParaRPr b="1" i="1" sz="1600"/>
          </a:p>
        </p:txBody>
      </p:sp>
      <p:pic>
        <p:nvPicPr>
          <p:cNvPr descr="Cartoon Cheer GIF - Cartoon Cheer - Discover &amp; Share GIFs" id="368" name="Google Shape;368;p47"/>
          <p:cNvPicPr preferRelativeResize="0"/>
          <p:nvPr/>
        </p:nvPicPr>
        <p:blipFill>
          <a:blip r:embed="rId3">
            <a:alphaModFix/>
          </a:blip>
          <a:stretch>
            <a:fillRect/>
          </a:stretch>
        </p:blipFill>
        <p:spPr>
          <a:xfrm>
            <a:off x="6546300" y="2466050"/>
            <a:ext cx="2286000" cy="228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7">
                                            <p:txEl>
                                              <p:pRg end="0" st="0"/>
                                            </p:txEl>
                                          </p:spTgt>
                                        </p:tgtEl>
                                        <p:attrNameLst>
                                          <p:attrName>style.visibility</p:attrName>
                                        </p:attrNameLst>
                                      </p:cBhvr>
                                      <p:to>
                                        <p:strVal val="visible"/>
                                      </p:to>
                                    </p:set>
                                    <p:anim calcmode="lin" valueType="num">
                                      <p:cBhvr additive="base">
                                        <p:cTn dur="1000"/>
                                        <p:tgtEl>
                                          <p:spTgt spid="36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7">
                                            <p:txEl>
                                              <p:pRg end="1" st="1"/>
                                            </p:txEl>
                                          </p:spTgt>
                                        </p:tgtEl>
                                        <p:attrNameLst>
                                          <p:attrName>style.visibility</p:attrName>
                                        </p:attrNameLst>
                                      </p:cBhvr>
                                      <p:to>
                                        <p:strVal val="visible"/>
                                      </p:to>
                                    </p:set>
                                    <p:anim calcmode="lin" valueType="num">
                                      <p:cBhvr additive="base">
                                        <p:cTn dur="1000"/>
                                        <p:tgtEl>
                                          <p:spTgt spid="36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7">
                                            <p:txEl>
                                              <p:pRg end="2" st="2"/>
                                            </p:txEl>
                                          </p:spTgt>
                                        </p:tgtEl>
                                        <p:attrNameLst>
                                          <p:attrName>style.visibility</p:attrName>
                                        </p:attrNameLst>
                                      </p:cBhvr>
                                      <p:to>
                                        <p:strVal val="visible"/>
                                      </p:to>
                                    </p:set>
                                    <p:anim calcmode="lin" valueType="num">
                                      <p:cBhvr additive="base">
                                        <p:cTn dur="1000"/>
                                        <p:tgtEl>
                                          <p:spTgt spid="36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7">
                                            <p:txEl>
                                              <p:pRg end="3" st="3"/>
                                            </p:txEl>
                                          </p:spTgt>
                                        </p:tgtEl>
                                        <p:attrNameLst>
                                          <p:attrName>style.visibility</p:attrName>
                                        </p:attrNameLst>
                                      </p:cBhvr>
                                      <p:to>
                                        <p:strVal val="visible"/>
                                      </p:to>
                                    </p:set>
                                    <p:anim calcmode="lin" valueType="num">
                                      <p:cBhvr additive="base">
                                        <p:cTn dur="1000"/>
                                        <p:tgtEl>
                                          <p:spTgt spid="36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7">
                                            <p:txEl>
                                              <p:pRg end="4" st="4"/>
                                            </p:txEl>
                                          </p:spTgt>
                                        </p:tgtEl>
                                        <p:attrNameLst>
                                          <p:attrName>style.visibility</p:attrName>
                                        </p:attrNameLst>
                                      </p:cBhvr>
                                      <p:to>
                                        <p:strVal val="visible"/>
                                      </p:to>
                                    </p:set>
                                    <p:anim calcmode="lin" valueType="num">
                                      <p:cBhvr additive="base">
                                        <p:cTn dur="1000"/>
                                        <p:tgtEl>
                                          <p:spTgt spid="36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7">
                                            <p:txEl>
                                              <p:pRg end="5" st="5"/>
                                            </p:txEl>
                                          </p:spTgt>
                                        </p:tgtEl>
                                        <p:attrNameLst>
                                          <p:attrName>style.visibility</p:attrName>
                                        </p:attrNameLst>
                                      </p:cBhvr>
                                      <p:to>
                                        <p:strVal val="visible"/>
                                      </p:to>
                                    </p:set>
                                    <p:anim calcmode="lin" valueType="num">
                                      <p:cBhvr additive="base">
                                        <p:cTn dur="1000"/>
                                        <p:tgtEl>
                                          <p:spTgt spid="367">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7">
                                            <p:txEl>
                                              <p:pRg end="6" st="6"/>
                                            </p:txEl>
                                          </p:spTgt>
                                        </p:tgtEl>
                                        <p:attrNameLst>
                                          <p:attrName>style.visibility</p:attrName>
                                        </p:attrNameLst>
                                      </p:cBhvr>
                                      <p:to>
                                        <p:strVal val="visible"/>
                                      </p:to>
                                    </p:set>
                                    <p:anim calcmode="lin" valueType="num">
                                      <p:cBhvr additive="base">
                                        <p:cTn dur="1000"/>
                                        <p:tgtEl>
                                          <p:spTgt spid="367">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Q&amp;A / Kate’s puzzles… can you solve them? </a:t>
            </a:r>
            <a:endParaRPr/>
          </a:p>
        </p:txBody>
      </p:sp>
      <p:pic>
        <p:nvPicPr>
          <p:cNvPr id="374" name="Google Shape;374;p48"/>
          <p:cNvPicPr preferRelativeResize="0"/>
          <p:nvPr/>
        </p:nvPicPr>
        <p:blipFill rotWithShape="1">
          <a:blip r:embed="rId3">
            <a:alphaModFix/>
          </a:blip>
          <a:srcRect b="3144" l="0" r="3428" t="2985"/>
          <a:stretch/>
        </p:blipFill>
        <p:spPr>
          <a:xfrm>
            <a:off x="866050" y="1424775"/>
            <a:ext cx="2161125" cy="1450575"/>
          </a:xfrm>
          <a:prstGeom prst="rect">
            <a:avLst/>
          </a:prstGeom>
          <a:noFill/>
          <a:ln>
            <a:noFill/>
          </a:ln>
        </p:spPr>
      </p:pic>
      <p:pic>
        <p:nvPicPr>
          <p:cNvPr id="375" name="Google Shape;375;p48"/>
          <p:cNvPicPr preferRelativeResize="0"/>
          <p:nvPr/>
        </p:nvPicPr>
        <p:blipFill>
          <a:blip r:embed="rId4">
            <a:alphaModFix/>
          </a:blip>
          <a:stretch>
            <a:fillRect/>
          </a:stretch>
        </p:blipFill>
        <p:spPr>
          <a:xfrm>
            <a:off x="3773375" y="1494200"/>
            <a:ext cx="4040375" cy="3192100"/>
          </a:xfrm>
          <a:prstGeom prst="rect">
            <a:avLst/>
          </a:prstGeom>
          <a:noFill/>
          <a:ln>
            <a:noFill/>
          </a:ln>
        </p:spPr>
      </p:pic>
      <p:pic>
        <p:nvPicPr>
          <p:cNvPr id="376" name="Google Shape;376;p48"/>
          <p:cNvPicPr preferRelativeResize="0"/>
          <p:nvPr/>
        </p:nvPicPr>
        <p:blipFill>
          <a:blip r:embed="rId5">
            <a:alphaModFix/>
          </a:blip>
          <a:stretch>
            <a:fillRect/>
          </a:stretch>
        </p:blipFill>
        <p:spPr>
          <a:xfrm>
            <a:off x="1252322" y="3573900"/>
            <a:ext cx="1881000" cy="126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Rule of 9 Explained</a:t>
            </a:r>
            <a:endParaRPr/>
          </a:p>
        </p:txBody>
      </p:sp>
      <p:sp>
        <p:nvSpPr>
          <p:cNvPr id="88" name="Google Shape;88;p16"/>
          <p:cNvSpPr txBox="1"/>
          <p:nvPr>
            <p:ph idx="1" type="body"/>
          </p:nvPr>
        </p:nvSpPr>
        <p:spPr>
          <a:xfrm>
            <a:off x="311700" y="1266325"/>
            <a:ext cx="8520600" cy="100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multiply a number by 9, simply lower that finger.</a:t>
            </a:r>
            <a:endParaRPr/>
          </a:p>
          <a:p>
            <a:pPr indent="0" lvl="0" marL="0" rtl="0" algn="l">
              <a:spcBef>
                <a:spcPts val="1600"/>
              </a:spcBef>
              <a:spcAft>
                <a:spcPts val="0"/>
              </a:spcAft>
              <a:buNone/>
            </a:pPr>
            <a:r>
              <a:rPr lang="en"/>
              <a:t>For example, let’s multiply 3 x 9.</a:t>
            </a:r>
            <a:endParaRPr/>
          </a:p>
          <a:p>
            <a:pPr indent="0" lvl="0" marL="0" rtl="0" algn="l">
              <a:spcBef>
                <a:spcPts val="1600"/>
              </a:spcBef>
              <a:spcAft>
                <a:spcPts val="1600"/>
              </a:spcAft>
              <a:buNone/>
            </a:pPr>
            <a:r>
              <a:t/>
            </a:r>
            <a:endParaRPr/>
          </a:p>
        </p:txBody>
      </p:sp>
      <p:pic>
        <p:nvPicPr>
          <p:cNvPr id="89" name="Google Shape;89;p16"/>
          <p:cNvPicPr preferRelativeResize="0"/>
          <p:nvPr/>
        </p:nvPicPr>
        <p:blipFill>
          <a:blip r:embed="rId3">
            <a:alphaModFix/>
          </a:blip>
          <a:stretch>
            <a:fillRect/>
          </a:stretch>
        </p:blipFill>
        <p:spPr>
          <a:xfrm>
            <a:off x="5028075" y="2515600"/>
            <a:ext cx="3964653" cy="2973502"/>
          </a:xfrm>
          <a:prstGeom prst="rect">
            <a:avLst/>
          </a:prstGeom>
          <a:noFill/>
          <a:ln>
            <a:noFill/>
          </a:ln>
        </p:spPr>
      </p:pic>
      <p:pic>
        <p:nvPicPr>
          <p:cNvPr id="90" name="Google Shape;90;p16"/>
          <p:cNvPicPr preferRelativeResize="0"/>
          <p:nvPr/>
        </p:nvPicPr>
        <p:blipFill>
          <a:blip r:embed="rId4">
            <a:alphaModFix/>
          </a:blip>
          <a:stretch>
            <a:fillRect/>
          </a:stretch>
        </p:blipFill>
        <p:spPr>
          <a:xfrm>
            <a:off x="4994999" y="2490801"/>
            <a:ext cx="4030800" cy="3023100"/>
          </a:xfrm>
          <a:prstGeom prst="rect">
            <a:avLst/>
          </a:prstGeom>
          <a:noFill/>
          <a:ln>
            <a:noFill/>
          </a:ln>
        </p:spPr>
      </p:pic>
      <p:sp>
        <p:nvSpPr>
          <p:cNvPr id="91" name="Google Shape;91;p16"/>
          <p:cNvSpPr txBox="1"/>
          <p:nvPr/>
        </p:nvSpPr>
        <p:spPr>
          <a:xfrm>
            <a:off x="317075" y="2268925"/>
            <a:ext cx="7684800" cy="79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Open Sans"/>
                <a:ea typeface="Open Sans"/>
                <a:cs typeface="Open Sans"/>
                <a:sym typeface="Open Sans"/>
              </a:rPr>
              <a:t>Lower your third finger.</a:t>
            </a:r>
            <a:endParaRPr sz="1800">
              <a:solidFill>
                <a:schemeClr val="dk2"/>
              </a:solidFill>
              <a:latin typeface="Open Sans"/>
              <a:ea typeface="Open Sans"/>
              <a:cs typeface="Open Sans"/>
              <a:sym typeface="Open Sans"/>
            </a:endParaRPr>
          </a:p>
        </p:txBody>
      </p:sp>
      <p:sp>
        <p:nvSpPr>
          <p:cNvPr id="92" name="Google Shape;92;p16"/>
          <p:cNvSpPr txBox="1"/>
          <p:nvPr/>
        </p:nvSpPr>
        <p:spPr>
          <a:xfrm>
            <a:off x="418800" y="2882800"/>
            <a:ext cx="4940100" cy="14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Open Sans"/>
                <a:ea typeface="Open Sans"/>
                <a:cs typeface="Open Sans"/>
                <a:sym typeface="Open Sans"/>
              </a:rPr>
              <a:t>The result shows two fingers to the left, and 7 to the right. This represents the number 27.</a:t>
            </a:r>
            <a:endParaRPr sz="18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latin typeface="Open Sans"/>
              <a:ea typeface="Open Sans"/>
              <a:cs typeface="Open Sans"/>
              <a:sym typeface="Open Sans"/>
            </a:endParaRPr>
          </a:p>
          <a:p>
            <a:pPr indent="0" lvl="0" marL="0" rtl="0" algn="l">
              <a:spcBef>
                <a:spcPts val="0"/>
              </a:spcBef>
              <a:spcAft>
                <a:spcPts val="0"/>
              </a:spcAft>
              <a:buNone/>
            </a:pPr>
            <a:r>
              <a:rPr lang="en" sz="1800">
                <a:solidFill>
                  <a:schemeClr val="dk2"/>
                </a:solidFill>
                <a:latin typeface="Open Sans"/>
                <a:ea typeface="Open Sans"/>
                <a:cs typeface="Open Sans"/>
                <a:sym typeface="Open Sans"/>
              </a:rPr>
              <a:t>And there you have it! 3 x 9 = 27</a:t>
            </a:r>
            <a:endParaRPr sz="1800">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000"/>
                                          </p:stCondLst>
                                        </p:cTn>
                                        <p:tgtEl>
                                          <p:spTgt spid="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Rule of 9 continued</a:t>
            </a:r>
            <a:endParaRPr/>
          </a:p>
        </p:txBody>
      </p:sp>
      <p:sp>
        <p:nvSpPr>
          <p:cNvPr id="98" name="Google Shape;98;p17"/>
          <p:cNvSpPr txBox="1"/>
          <p:nvPr>
            <p:ph idx="1" type="body"/>
          </p:nvPr>
        </p:nvSpPr>
        <p:spPr>
          <a:xfrm>
            <a:off x="311700" y="1266325"/>
            <a:ext cx="8520600" cy="11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try another example. </a:t>
            </a:r>
            <a:endParaRPr/>
          </a:p>
          <a:p>
            <a:pPr indent="0" lvl="0" marL="0" rtl="0" algn="l">
              <a:spcBef>
                <a:spcPts val="1600"/>
              </a:spcBef>
              <a:spcAft>
                <a:spcPts val="1600"/>
              </a:spcAft>
              <a:buNone/>
            </a:pPr>
            <a:r>
              <a:rPr lang="en"/>
              <a:t>What is 5 x 9?</a:t>
            </a:r>
            <a:endParaRPr/>
          </a:p>
        </p:txBody>
      </p:sp>
      <p:pic>
        <p:nvPicPr>
          <p:cNvPr id="99" name="Google Shape;99;p17"/>
          <p:cNvPicPr preferRelativeResize="0"/>
          <p:nvPr/>
        </p:nvPicPr>
        <p:blipFill>
          <a:blip r:embed="rId3">
            <a:alphaModFix/>
          </a:blip>
          <a:stretch>
            <a:fillRect/>
          </a:stretch>
        </p:blipFill>
        <p:spPr>
          <a:xfrm>
            <a:off x="6027800" y="2655500"/>
            <a:ext cx="2917649" cy="2188249"/>
          </a:xfrm>
          <a:prstGeom prst="rect">
            <a:avLst/>
          </a:prstGeom>
          <a:noFill/>
          <a:ln>
            <a:noFill/>
          </a:ln>
        </p:spPr>
      </p:pic>
      <p:sp>
        <p:nvSpPr>
          <p:cNvPr id="100" name="Google Shape;100;p17"/>
          <p:cNvSpPr txBox="1"/>
          <p:nvPr/>
        </p:nvSpPr>
        <p:spPr>
          <a:xfrm>
            <a:off x="342600" y="2344125"/>
            <a:ext cx="5001300" cy="5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Open Sans"/>
                <a:ea typeface="Open Sans"/>
                <a:cs typeface="Open Sans"/>
                <a:sym typeface="Open Sans"/>
              </a:rPr>
              <a:t>Let’s lower our 5th finger. </a:t>
            </a:r>
            <a:endParaRPr sz="1800">
              <a:solidFill>
                <a:schemeClr val="dk2"/>
              </a:solidFill>
              <a:latin typeface="Open Sans"/>
              <a:ea typeface="Open Sans"/>
              <a:cs typeface="Open Sans"/>
              <a:sym typeface="Open Sans"/>
            </a:endParaRPr>
          </a:p>
        </p:txBody>
      </p:sp>
      <p:pic>
        <p:nvPicPr>
          <p:cNvPr id="101" name="Google Shape;101;p17"/>
          <p:cNvPicPr preferRelativeResize="0"/>
          <p:nvPr/>
        </p:nvPicPr>
        <p:blipFill>
          <a:blip r:embed="rId4">
            <a:alphaModFix/>
          </a:blip>
          <a:stretch>
            <a:fillRect/>
          </a:stretch>
        </p:blipFill>
        <p:spPr>
          <a:xfrm>
            <a:off x="6027800" y="2648288"/>
            <a:ext cx="2917649" cy="2188237"/>
          </a:xfrm>
          <a:prstGeom prst="rect">
            <a:avLst/>
          </a:prstGeom>
          <a:noFill/>
          <a:ln>
            <a:noFill/>
          </a:ln>
        </p:spPr>
      </p:pic>
      <p:sp>
        <p:nvSpPr>
          <p:cNvPr id="102" name="Google Shape;102;p17"/>
          <p:cNvSpPr txBox="1"/>
          <p:nvPr/>
        </p:nvSpPr>
        <p:spPr>
          <a:xfrm>
            <a:off x="439125" y="3055600"/>
            <a:ext cx="5102700" cy="132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Open Sans"/>
                <a:ea typeface="Open Sans"/>
                <a:cs typeface="Open Sans"/>
                <a:sym typeface="Open Sans"/>
              </a:rPr>
              <a:t>We now have 4 fingers on the left, and 5 on the right. </a:t>
            </a:r>
            <a:endParaRPr sz="18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latin typeface="Open Sans"/>
              <a:ea typeface="Open Sans"/>
              <a:cs typeface="Open Sans"/>
              <a:sym typeface="Open Sans"/>
            </a:endParaRPr>
          </a:p>
          <a:p>
            <a:pPr indent="0" lvl="0" marL="0" rtl="0" algn="l">
              <a:spcBef>
                <a:spcPts val="0"/>
              </a:spcBef>
              <a:spcAft>
                <a:spcPts val="0"/>
              </a:spcAft>
              <a:buNone/>
            </a:pPr>
            <a:r>
              <a:rPr lang="en" sz="1800">
                <a:solidFill>
                  <a:schemeClr val="dk2"/>
                </a:solidFill>
                <a:latin typeface="Open Sans"/>
                <a:ea typeface="Open Sans"/>
                <a:cs typeface="Open Sans"/>
                <a:sym typeface="Open Sans"/>
              </a:rPr>
              <a:t>This number represents 45, so the answer is 45.</a:t>
            </a:r>
            <a:endParaRPr sz="1800">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xit" presetID="10" presetSubtype="0">
                                  <p:stCondLst>
                                    <p:cond delay="0"/>
                                  </p:stCondLst>
                                  <p:childTnLst>
                                    <p:animEffect filter="fade" transition="out">
                                      <p:cBhvr>
                                        <p:cTn dur="1000"/>
                                        <p:tgtEl>
                                          <p:spTgt spid="99"/>
                                        </p:tgtEl>
                                      </p:cBhvr>
                                    </p:animEffect>
                                    <p:set>
                                      <p:cBhvr>
                                        <p:cTn dur="1" fill="hold">
                                          <p:stCondLst>
                                            <p:cond delay="1000"/>
                                          </p:stCondLst>
                                        </p:cTn>
                                        <p:tgtEl>
                                          <p:spTgt spid="9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1000"/>
                                        <p:tgtEl>
                                          <p:spTgt spid="1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1000"/>
                                        <p:tgtEl>
                                          <p:spTgt spid="1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animEffect filter="fade" transition="in">
                                      <p:cBhvr>
                                        <p:cTn dur="1000"/>
                                        <p:tgtEl>
                                          <p:spTgt spid="10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Rule of 9</a:t>
            </a:r>
            <a:endParaRPr/>
          </a:p>
        </p:txBody>
      </p:sp>
      <p:sp>
        <p:nvSpPr>
          <p:cNvPr id="108" name="Google Shape;108;p1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you figure out... </a:t>
            </a:r>
            <a:endParaRPr/>
          </a:p>
          <a:p>
            <a:pPr indent="0" lvl="0" marL="0" rtl="0" algn="l">
              <a:spcBef>
                <a:spcPts val="1600"/>
              </a:spcBef>
              <a:spcAft>
                <a:spcPts val="0"/>
              </a:spcAft>
              <a:buNone/>
            </a:pPr>
            <a:r>
              <a:rPr lang="en"/>
              <a:t>2 x 9?</a:t>
            </a:r>
            <a:endParaRPr/>
          </a:p>
          <a:p>
            <a:pPr indent="0" lvl="0" marL="0" rtl="0" algn="l">
              <a:spcBef>
                <a:spcPts val="1600"/>
              </a:spcBef>
              <a:spcAft>
                <a:spcPts val="0"/>
              </a:spcAft>
              <a:buNone/>
            </a:pPr>
            <a:r>
              <a:rPr lang="en"/>
              <a:t>6 x 9?</a:t>
            </a:r>
            <a:endParaRPr/>
          </a:p>
          <a:p>
            <a:pPr indent="0" lvl="0" marL="0" rtl="0" algn="l">
              <a:spcBef>
                <a:spcPts val="1600"/>
              </a:spcBef>
              <a:spcAft>
                <a:spcPts val="1600"/>
              </a:spcAft>
              <a:buNone/>
            </a:pPr>
            <a:r>
              <a:rPr lang="en"/>
              <a:t>8 x 9?</a:t>
            </a:r>
            <a:endParaRPr/>
          </a:p>
        </p:txBody>
      </p:sp>
      <p:pic>
        <p:nvPicPr>
          <p:cNvPr descr="Animal cat head think bubble Icon vector illustration: Royalty ..." id="109" name="Google Shape;109;p18"/>
          <p:cNvPicPr preferRelativeResize="0"/>
          <p:nvPr/>
        </p:nvPicPr>
        <p:blipFill>
          <a:blip r:embed="rId3">
            <a:alphaModFix/>
          </a:blip>
          <a:stretch>
            <a:fillRect/>
          </a:stretch>
        </p:blipFill>
        <p:spPr>
          <a:xfrm>
            <a:off x="6305100" y="2558700"/>
            <a:ext cx="2172550" cy="24750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1000"/>
                                        <p:tgtEl>
                                          <p:spTgt spid="1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1" st="1"/>
                                            </p:txEl>
                                          </p:spTgt>
                                        </p:tgtEl>
                                        <p:attrNameLst>
                                          <p:attrName>style.visibility</p:attrName>
                                        </p:attrNameLst>
                                      </p:cBhvr>
                                      <p:to>
                                        <p:strVal val="visible"/>
                                      </p:to>
                                    </p:set>
                                    <p:animEffect filter="fade" transition="in">
                                      <p:cBhvr>
                                        <p:cTn dur="1000"/>
                                        <p:tgtEl>
                                          <p:spTgt spid="1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2" st="2"/>
                                            </p:txEl>
                                          </p:spTgt>
                                        </p:tgtEl>
                                        <p:attrNameLst>
                                          <p:attrName>style.visibility</p:attrName>
                                        </p:attrNameLst>
                                      </p:cBhvr>
                                      <p:to>
                                        <p:strVal val="visible"/>
                                      </p:to>
                                    </p:set>
                                    <p:animEffect filter="fade" transition="in">
                                      <p:cBhvr>
                                        <p:cTn dur="1000"/>
                                        <p:tgtEl>
                                          <p:spTgt spid="1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3" st="3"/>
                                            </p:txEl>
                                          </p:spTgt>
                                        </p:tgtEl>
                                        <p:attrNameLst>
                                          <p:attrName>style.visibility</p:attrName>
                                        </p:attrNameLst>
                                      </p:cBhvr>
                                      <p:to>
                                        <p:strVal val="visible"/>
                                      </p:to>
                                    </p:set>
                                    <p:animEffect filter="fade" transition="in">
                                      <p:cBhvr>
                                        <p:cTn dur="1000"/>
                                        <p:tgtEl>
                                          <p:spTgt spid="10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Adding with 10s</a:t>
            </a:r>
            <a:endParaRPr/>
          </a:p>
        </p:txBody>
      </p:sp>
      <p:sp>
        <p:nvSpPr>
          <p:cNvPr id="115" name="Google Shape;115;p1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Say I asked you to add the following:</a:t>
            </a:r>
            <a:endParaRPr/>
          </a:p>
          <a:p>
            <a:pPr indent="0" lvl="0" marL="0" rtl="0" algn="ctr">
              <a:spcBef>
                <a:spcPts val="1600"/>
              </a:spcBef>
              <a:spcAft>
                <a:spcPts val="0"/>
              </a:spcAft>
              <a:buNone/>
            </a:pPr>
            <a:r>
              <a:rPr lang="en"/>
              <a:t>11 + 72 + 37 + 46 + 54 + 28 + 63 + 89</a:t>
            </a:r>
            <a:endParaRPr/>
          </a:p>
          <a:p>
            <a:pPr indent="0" lvl="0" marL="0" rtl="0" algn="l">
              <a:spcBef>
                <a:spcPts val="1600"/>
              </a:spcBef>
              <a:spcAft>
                <a:spcPts val="0"/>
              </a:spcAft>
              <a:buNone/>
            </a:pPr>
            <a:r>
              <a:rPr lang="en"/>
              <a:t>Looks pretty painful right? But we can actually simplify this process just by switching the order of the numbers. Try adding this instead:</a:t>
            </a:r>
            <a:endParaRPr/>
          </a:p>
          <a:p>
            <a:pPr indent="0" lvl="0" marL="0" rtl="0" algn="ctr">
              <a:spcBef>
                <a:spcPts val="1600"/>
              </a:spcBef>
              <a:spcAft>
                <a:spcPts val="0"/>
              </a:spcAft>
              <a:buNone/>
            </a:pPr>
            <a:r>
              <a:rPr lang="en"/>
              <a:t>(11 + 89) + (72 + 28) + (37 + 63) + (46 + 54)</a:t>
            </a:r>
            <a:endParaRPr/>
          </a:p>
          <a:p>
            <a:pPr indent="0" lvl="0" marL="0" rtl="0" algn="ctr">
              <a:spcBef>
                <a:spcPts val="1600"/>
              </a:spcBef>
              <a:spcAft>
                <a:spcPts val="0"/>
              </a:spcAft>
              <a:buNone/>
            </a:pPr>
            <a:r>
              <a:rPr lang="en"/>
              <a:t>= 100 + 100 + 100 + 100</a:t>
            </a:r>
            <a:endParaRPr/>
          </a:p>
          <a:p>
            <a:pPr indent="0" lvl="0" marL="0" rtl="0" algn="ctr">
              <a:spcBef>
                <a:spcPts val="1600"/>
              </a:spcBef>
              <a:spcAft>
                <a:spcPts val="1600"/>
              </a:spcAft>
              <a:buNone/>
            </a:pPr>
            <a:r>
              <a:rPr lang="en"/>
              <a:t>= 400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 calcmode="lin" valueType="num">
                                      <p:cBhvr additive="base">
                                        <p:cTn dur="1000"/>
                                        <p:tgtEl>
                                          <p:spTgt spid="11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 calcmode="lin" valueType="num">
                                      <p:cBhvr additive="base">
                                        <p:cTn dur="1000"/>
                                        <p:tgtEl>
                                          <p:spTgt spid="11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 calcmode="lin" valueType="num">
                                      <p:cBhvr additive="base">
                                        <p:cTn dur="1000"/>
                                        <p:tgtEl>
                                          <p:spTgt spid="11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 calcmode="lin" valueType="num">
                                      <p:cBhvr additive="base">
                                        <p:cTn dur="1000"/>
                                        <p:tgtEl>
                                          <p:spTgt spid="11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anim calcmode="lin" valueType="num">
                                      <p:cBhvr additive="base">
                                        <p:cTn dur="1000"/>
                                        <p:tgtEl>
                                          <p:spTgt spid="11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5">
                                            <p:txEl>
                                              <p:pRg end="5" st="5"/>
                                            </p:txEl>
                                          </p:spTgt>
                                        </p:tgtEl>
                                        <p:attrNameLst>
                                          <p:attrName>style.visibility</p:attrName>
                                        </p:attrNameLst>
                                      </p:cBhvr>
                                      <p:to>
                                        <p:strVal val="visible"/>
                                      </p:to>
                                    </p:set>
                                    <p:anim calcmode="lin" valueType="num">
                                      <p:cBhvr additive="base">
                                        <p:cTn dur="1000"/>
                                        <p:tgtEl>
                                          <p:spTgt spid="11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Adding with 10s - the basics</a:t>
            </a:r>
            <a:endParaRPr/>
          </a:p>
        </p:txBody>
      </p:sp>
      <p:sp>
        <p:nvSpPr>
          <p:cNvPr id="121" name="Google Shape;121;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is it easy to add numbers that end with 0? Because we can simply ignore the last digit and add the previous digits. </a:t>
            </a:r>
            <a:endParaRPr/>
          </a:p>
          <a:p>
            <a:pPr indent="0" lvl="0" marL="0" rtl="0" algn="l">
              <a:spcBef>
                <a:spcPts val="1600"/>
              </a:spcBef>
              <a:spcAft>
                <a:spcPts val="0"/>
              </a:spcAft>
              <a:buNone/>
            </a:pPr>
            <a:r>
              <a:rPr lang="en"/>
              <a:t>Here are all the combinations that make 10.</a:t>
            </a:r>
            <a:endParaRPr/>
          </a:p>
          <a:p>
            <a:pPr indent="0" lvl="0" marL="0" rtl="0" algn="l">
              <a:lnSpc>
                <a:spcPct val="100000"/>
              </a:lnSpc>
              <a:spcBef>
                <a:spcPts val="1600"/>
              </a:spcBef>
              <a:spcAft>
                <a:spcPts val="0"/>
              </a:spcAft>
              <a:buNone/>
            </a:pPr>
            <a:r>
              <a:rPr lang="en"/>
              <a:t>1 + 9</a:t>
            </a:r>
            <a:endParaRPr/>
          </a:p>
          <a:p>
            <a:pPr indent="0" lvl="0" marL="0" rtl="0" algn="l">
              <a:lnSpc>
                <a:spcPct val="100000"/>
              </a:lnSpc>
              <a:spcBef>
                <a:spcPts val="0"/>
              </a:spcBef>
              <a:spcAft>
                <a:spcPts val="0"/>
              </a:spcAft>
              <a:buNone/>
            </a:pPr>
            <a:r>
              <a:rPr lang="en"/>
              <a:t>2 + 8</a:t>
            </a:r>
            <a:endParaRPr/>
          </a:p>
          <a:p>
            <a:pPr indent="0" lvl="0" marL="0" rtl="0" algn="l">
              <a:lnSpc>
                <a:spcPct val="100000"/>
              </a:lnSpc>
              <a:spcBef>
                <a:spcPts val="0"/>
              </a:spcBef>
              <a:spcAft>
                <a:spcPts val="0"/>
              </a:spcAft>
              <a:buNone/>
            </a:pPr>
            <a:r>
              <a:rPr lang="en"/>
              <a:t>3 + 7</a:t>
            </a:r>
            <a:endParaRPr/>
          </a:p>
          <a:p>
            <a:pPr indent="0" lvl="0" marL="0" rtl="0" algn="l">
              <a:lnSpc>
                <a:spcPct val="100000"/>
              </a:lnSpc>
              <a:spcBef>
                <a:spcPts val="0"/>
              </a:spcBef>
              <a:spcAft>
                <a:spcPts val="0"/>
              </a:spcAft>
              <a:buNone/>
            </a:pPr>
            <a:r>
              <a:rPr lang="en"/>
              <a:t>4 + 6</a:t>
            </a:r>
            <a:endParaRPr/>
          </a:p>
          <a:p>
            <a:pPr indent="0" lvl="0" marL="0" rtl="0" algn="l">
              <a:lnSpc>
                <a:spcPct val="100000"/>
              </a:lnSpc>
              <a:spcBef>
                <a:spcPts val="0"/>
              </a:spcBef>
              <a:spcAft>
                <a:spcPts val="0"/>
              </a:spcAft>
              <a:buNone/>
            </a:pPr>
            <a:r>
              <a:rPr lang="en"/>
              <a:t>5 + 5</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Try to group numbers into pairs when you add them to make things simpler!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Adding with 10s - your turn</a:t>
            </a:r>
            <a:endParaRPr/>
          </a:p>
        </p:txBody>
      </p:sp>
      <p:sp>
        <p:nvSpPr>
          <p:cNvPr id="127" name="Google Shape;127;p2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Try to group these numbers to easily add them.</a:t>
            </a:r>
            <a:endParaRPr/>
          </a:p>
          <a:p>
            <a:pPr indent="-342900" lvl="0" marL="457200" rtl="0" algn="l">
              <a:spcBef>
                <a:spcPts val="1600"/>
              </a:spcBef>
              <a:spcAft>
                <a:spcPts val="0"/>
              </a:spcAft>
              <a:buSzPts val="1800"/>
              <a:buAutoNum type="alphaLcPeriod"/>
            </a:pPr>
            <a:r>
              <a:rPr lang="en"/>
              <a:t>1 + 3 + 9 + 7 </a:t>
            </a:r>
            <a:endParaRPr/>
          </a:p>
          <a:p>
            <a:pPr indent="0" lvl="0" marL="457200" rtl="0" algn="l">
              <a:spcBef>
                <a:spcPts val="1600"/>
              </a:spcBef>
              <a:spcAft>
                <a:spcPts val="0"/>
              </a:spcAft>
              <a:buNone/>
            </a:pPr>
            <a:r>
              <a:rPr i="1" lang="en" sz="1600"/>
              <a:t>= (1 + 9) + (3 + 7) = 10 + 10 = </a:t>
            </a:r>
            <a:r>
              <a:rPr b="1" i="1" lang="en" sz="1600"/>
              <a:t>20</a:t>
            </a:r>
            <a:endParaRPr b="1" i="1" sz="1600"/>
          </a:p>
          <a:p>
            <a:pPr indent="-342900" lvl="0" marL="457200" rtl="0" algn="l">
              <a:spcBef>
                <a:spcPts val="1600"/>
              </a:spcBef>
              <a:spcAft>
                <a:spcPts val="0"/>
              </a:spcAft>
              <a:buSzPts val="1800"/>
              <a:buAutoNum type="alphaLcPeriod"/>
            </a:pPr>
            <a:r>
              <a:rPr lang="en"/>
              <a:t>3 + 4 + 17 + 26</a:t>
            </a:r>
            <a:endParaRPr/>
          </a:p>
          <a:p>
            <a:pPr indent="0" lvl="0" marL="457200" rtl="0" algn="l">
              <a:spcBef>
                <a:spcPts val="1600"/>
              </a:spcBef>
              <a:spcAft>
                <a:spcPts val="0"/>
              </a:spcAft>
              <a:buNone/>
            </a:pPr>
            <a:r>
              <a:rPr i="1" lang="en" sz="1600"/>
              <a:t>= (3 + 17) + (4 + 26) = 20 + 30 = </a:t>
            </a:r>
            <a:r>
              <a:rPr b="1" i="1" lang="en" sz="1600"/>
              <a:t>50</a:t>
            </a:r>
            <a:endParaRPr b="1" i="1" sz="1600"/>
          </a:p>
          <a:p>
            <a:pPr indent="-342900" lvl="0" marL="457200" rtl="0" algn="l">
              <a:spcBef>
                <a:spcPts val="1600"/>
              </a:spcBef>
              <a:spcAft>
                <a:spcPts val="0"/>
              </a:spcAft>
              <a:buSzPts val="1800"/>
              <a:buAutoNum type="alphaLcPeriod"/>
            </a:pPr>
            <a:r>
              <a:rPr lang="en"/>
              <a:t>5 + 7 + 12 + 28 + 33 + 35 </a:t>
            </a:r>
            <a:endParaRPr/>
          </a:p>
          <a:p>
            <a:pPr indent="0" lvl="0" marL="457200" rtl="0" algn="l">
              <a:spcBef>
                <a:spcPts val="1600"/>
              </a:spcBef>
              <a:spcAft>
                <a:spcPts val="1600"/>
              </a:spcAft>
              <a:buNone/>
            </a:pPr>
            <a:r>
              <a:rPr i="1" lang="en" sz="1600"/>
              <a:t>= (5 + 35) + (7 + 33) + (12 + 28) = 40 + 40 + 40 = </a:t>
            </a:r>
            <a:r>
              <a:rPr b="1" i="1" lang="en" sz="1600"/>
              <a:t>120</a:t>
            </a:r>
            <a:endParaRPr b="1"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1000"/>
                                        <p:tgtEl>
                                          <p:spTgt spid="1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animEffect filter="fade" transition="in">
                                      <p:cBhvr>
                                        <p:cTn dur="1000"/>
                                        <p:tgtEl>
                                          <p:spTgt spid="1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animEffect filter="fade" transition="in">
                                      <p:cBhvr>
                                        <p:cTn dur="1000"/>
                                        <p:tgtEl>
                                          <p:spTgt spid="1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animEffect filter="fade" transition="in">
                                      <p:cBhvr>
                                        <p:cTn dur="1000"/>
                                        <p:tgtEl>
                                          <p:spTgt spid="1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animEffect filter="fade" transition="in">
                                      <p:cBhvr>
                                        <p:cTn dur="1000"/>
                                        <p:tgtEl>
                                          <p:spTgt spid="12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5" st="5"/>
                                            </p:txEl>
                                          </p:spTgt>
                                        </p:tgtEl>
                                        <p:attrNameLst>
                                          <p:attrName>style.visibility</p:attrName>
                                        </p:attrNameLst>
                                      </p:cBhvr>
                                      <p:to>
                                        <p:strVal val="visible"/>
                                      </p:to>
                                    </p:set>
                                    <p:animEffect filter="fade" transition="in">
                                      <p:cBhvr>
                                        <p:cTn dur="1000"/>
                                        <p:tgtEl>
                                          <p:spTgt spid="12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6" st="6"/>
                                            </p:txEl>
                                          </p:spTgt>
                                        </p:tgtEl>
                                        <p:attrNameLst>
                                          <p:attrName>style.visibility</p:attrName>
                                        </p:attrNameLst>
                                      </p:cBhvr>
                                      <p:to>
                                        <p:strVal val="visible"/>
                                      </p:to>
                                    </p:set>
                                    <p:animEffect filter="fade" transition="in">
                                      <p:cBhvr>
                                        <p:cTn dur="1000"/>
                                        <p:tgtEl>
                                          <p:spTgt spid="12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